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6" r:id="rId2"/>
    <p:sldId id="257" r:id="rId3"/>
    <p:sldId id="274" r:id="rId4"/>
    <p:sldId id="275" r:id="rId5"/>
    <p:sldId id="278" r:id="rId6"/>
    <p:sldId id="279" r:id="rId7"/>
    <p:sldId id="280" r:id="rId8"/>
    <p:sldId id="281" r:id="rId9"/>
    <p:sldId id="282" r:id="rId10"/>
    <p:sldId id="283" r:id="rId11"/>
    <p:sldId id="266" r:id="rId12"/>
    <p:sldId id="286" r:id="rId13"/>
    <p:sldId id="287" r:id="rId14"/>
    <p:sldId id="270" r:id="rId15"/>
    <p:sldId id="271"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EF904-2734-AD4C-51A7-F103625EECE8}" v="1" dt="2022-06-02T01:23:47.755"/>
    <p1510:client id="{0142E5AC-E335-1F14-E6F7-154F7DD82AE6}" v="121" dt="2022-06-02T00:57:23.501"/>
    <p1510:client id="{0A783340-6F7D-3678-5A21-639B5DB97E04}" v="92" dt="2022-06-02T02:38:36.615"/>
    <p1510:client id="{2B2D9F30-0D1E-1DF6-88B3-A4314DE44109}" v="48" dt="2022-06-03T01:02:50.577"/>
    <p1510:client id="{2B62766E-C834-4C68-B5CF-821EA57D940E}" v="235" dt="2022-06-01T05:13:24.447"/>
    <p1510:client id="{316C678B-F47E-0023-31A0-D8AD1F8B5119}" v="238" dt="2022-06-01T22:53:40.905"/>
    <p1510:client id="{394D5BCE-A4D7-AB71-8E63-306CEFD43911}" v="243" dt="2022-06-01T14:52:07.826"/>
    <p1510:client id="{3A7A5173-4C24-57E0-9822-259C73454A80}" v="585" dt="2022-06-02T04:10:48.050"/>
    <p1510:client id="{3D4274B6-7CAB-5CAF-8A3A-7ED70146D2E6}" v="196" dt="2022-06-02T01:20:00.355"/>
    <p1510:client id="{659EEAC8-01C1-EC49-5655-0E3020E172C2}" v="259" dt="2022-06-02T15:46:33.692"/>
    <p1510:client id="{7ABF58ED-10EB-C9DB-688D-6127088412F7}" v="1028" dt="2022-06-01T15:20:23.965"/>
    <p1510:client id="{838D0FB6-E0E3-8F54-BB74-66DC645BE7EB}" v="132" dt="2022-06-01T14:47:52.683"/>
    <p1510:client id="{8B54ABCE-3D20-172E-561D-19A549657D60}" v="29" dt="2022-06-02T00:54:50.407"/>
    <p1510:client id="{93BD2BDF-6256-069B-EE8E-3509514C9B0B}" v="60" dt="2022-06-02T06:59:33.061"/>
    <p1510:client id="{A1882A73-0BCC-F2B9-665D-93D9909B74B2}" v="447" dt="2022-06-01T23:43:46.032"/>
    <p1510:client id="{A99252C6-B326-B1F4-CBAF-74A61CD2DD05}" v="882" dt="2022-06-02T05:49:29.123"/>
    <p1510:client id="{AF4CC2CC-9D8B-9F04-D1A4-506FE73C8DAA}" v="90" dt="2022-06-03T01:15:32.531"/>
    <p1510:client id="{B440E598-EE4A-426B-9296-65A7DA930020}" v="3" dt="2022-06-01T22:15:21.179"/>
    <p1510:client id="{BA3D5522-21E0-B5A8-5DAB-67FD7455DAD9}" v="12" dt="2022-06-02T15:50:37.901"/>
    <p1510:client id="{CDDD7E27-B9EB-2B68-BFA9-DB74C38F2298}" v="35" dt="2022-06-02T20:38:43.984"/>
    <p1510:client id="{D26327EC-ACBC-0C1B-02BD-5069DE5EFCA3}" v="7" dt="2022-06-02T15:48:19.61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Estilo claro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4DCE0B-6AD4-4083-91BB-A05372424F47}" type="doc">
      <dgm:prSet loTypeId="urn:microsoft.com/office/officeart/2005/8/layout/hierarchy1" loCatId="hierarchy" qsTypeId="urn:microsoft.com/office/officeart/2005/8/quickstyle/simple4" qsCatId="simple" csTypeId="urn:microsoft.com/office/officeart/2005/8/colors/accent4_2" csCatId="accent4"/>
      <dgm:spPr/>
      <dgm:t>
        <a:bodyPr/>
        <a:lstStyle/>
        <a:p>
          <a:endParaRPr lang="en-US"/>
        </a:p>
      </dgm:t>
    </dgm:pt>
    <dgm:pt modelId="{B6CCF3B1-862F-455E-BC90-0645EC3A6FAE}">
      <dgm:prSet/>
      <dgm:spPr/>
      <dgm:t>
        <a:bodyPr/>
        <a:lstStyle/>
        <a:p>
          <a:pPr rtl="0"/>
          <a:r>
            <a:rPr lang="es-MX" dirty="0"/>
            <a:t>Este proyecto es </a:t>
          </a:r>
          <a:r>
            <a:rPr lang="es-MX" b="1" dirty="0"/>
            <a:t>open </a:t>
          </a:r>
          <a:r>
            <a:rPr lang="es-MX" b="1" dirty="0" err="1"/>
            <a:t>source</a:t>
          </a:r>
          <a:r>
            <a:rPr lang="es-MX" dirty="0"/>
            <a:t>, por lo tanto, cualquier persona tendrá acceso al software, así como a las partes por si quiere contribuir o imprimir su propia prótesis</a:t>
          </a:r>
          <a:r>
            <a:rPr lang="es-MX" dirty="0">
              <a:latin typeface="Neue Haas Grotesk Text Pro"/>
            </a:rPr>
            <a:t>.</a:t>
          </a:r>
          <a:endParaRPr lang="en-US" dirty="0"/>
        </a:p>
      </dgm:t>
    </dgm:pt>
    <dgm:pt modelId="{AF990292-C6FC-41C5-981B-AE5178CC5E26}" type="parTrans" cxnId="{00B4FBE5-8E96-414D-9E11-3F419C97A75E}">
      <dgm:prSet/>
      <dgm:spPr/>
      <dgm:t>
        <a:bodyPr/>
        <a:lstStyle/>
        <a:p>
          <a:endParaRPr lang="en-US"/>
        </a:p>
      </dgm:t>
    </dgm:pt>
    <dgm:pt modelId="{A788BB4A-578C-46D5-98B7-A59EFB092FBD}" type="sibTrans" cxnId="{00B4FBE5-8E96-414D-9E11-3F419C97A75E}">
      <dgm:prSet/>
      <dgm:spPr/>
      <dgm:t>
        <a:bodyPr/>
        <a:lstStyle/>
        <a:p>
          <a:endParaRPr lang="en-US"/>
        </a:p>
      </dgm:t>
    </dgm:pt>
    <dgm:pt modelId="{2BB49A78-CC36-4348-B924-8BF76FCE8C16}">
      <dgm:prSet/>
      <dgm:spPr/>
      <dgm:t>
        <a:bodyPr/>
        <a:lstStyle/>
        <a:p>
          <a:r>
            <a:rPr lang="es-MX" dirty="0"/>
            <a:t>En caso de que un tercero desee distribuir la prótesis de manera comercial o a gran escala, se deberá de contribuir con una cierta cantidad por prótesis producida debido al </a:t>
          </a:r>
          <a:r>
            <a:rPr lang="es-MX" b="1" dirty="0"/>
            <a:t>licenciamiento impuesto </a:t>
          </a:r>
          <a:r>
            <a:rPr lang="es-MX" dirty="0"/>
            <a:t>en el proyecto.</a:t>
          </a:r>
          <a:endParaRPr lang="en-US" dirty="0"/>
        </a:p>
      </dgm:t>
    </dgm:pt>
    <dgm:pt modelId="{3B634022-77DB-40A8-BA6C-D8C1C0AAB1F8}" type="parTrans" cxnId="{CAEC4F99-8157-4283-B644-8C62486DFBC2}">
      <dgm:prSet/>
      <dgm:spPr/>
      <dgm:t>
        <a:bodyPr/>
        <a:lstStyle/>
        <a:p>
          <a:endParaRPr lang="en-US"/>
        </a:p>
      </dgm:t>
    </dgm:pt>
    <dgm:pt modelId="{2C76C22E-F96F-4F86-A163-D964FFBC5DC8}" type="sibTrans" cxnId="{CAEC4F99-8157-4283-B644-8C62486DFBC2}">
      <dgm:prSet/>
      <dgm:spPr/>
      <dgm:t>
        <a:bodyPr/>
        <a:lstStyle/>
        <a:p>
          <a:endParaRPr lang="en-US"/>
        </a:p>
      </dgm:t>
    </dgm:pt>
    <dgm:pt modelId="{4E5BFCE6-1C5A-4023-9303-765337C6457B}" type="pres">
      <dgm:prSet presAssocID="{CF4DCE0B-6AD4-4083-91BB-A05372424F47}" presName="hierChild1" presStyleCnt="0">
        <dgm:presLayoutVars>
          <dgm:chPref val="1"/>
          <dgm:dir/>
          <dgm:animOne val="branch"/>
          <dgm:animLvl val="lvl"/>
          <dgm:resizeHandles/>
        </dgm:presLayoutVars>
      </dgm:prSet>
      <dgm:spPr/>
    </dgm:pt>
    <dgm:pt modelId="{32513896-91FA-4D27-9B2A-5832D12407D4}" type="pres">
      <dgm:prSet presAssocID="{B6CCF3B1-862F-455E-BC90-0645EC3A6FAE}" presName="hierRoot1" presStyleCnt="0"/>
      <dgm:spPr/>
    </dgm:pt>
    <dgm:pt modelId="{0E203BBF-FD62-42B0-8BF0-1ABE0A2D3A46}" type="pres">
      <dgm:prSet presAssocID="{B6CCF3B1-862F-455E-BC90-0645EC3A6FAE}" presName="composite" presStyleCnt="0"/>
      <dgm:spPr/>
    </dgm:pt>
    <dgm:pt modelId="{4559A935-8538-4CD6-8837-9C7436FDF2D2}" type="pres">
      <dgm:prSet presAssocID="{B6CCF3B1-862F-455E-BC90-0645EC3A6FAE}" presName="background" presStyleLbl="node0" presStyleIdx="0" presStyleCnt="2"/>
      <dgm:spPr/>
    </dgm:pt>
    <dgm:pt modelId="{0C0E428E-DE28-437E-A6BA-3552AAA1E30E}" type="pres">
      <dgm:prSet presAssocID="{B6CCF3B1-862F-455E-BC90-0645EC3A6FAE}" presName="text" presStyleLbl="fgAcc0" presStyleIdx="0" presStyleCnt="2">
        <dgm:presLayoutVars>
          <dgm:chPref val="3"/>
        </dgm:presLayoutVars>
      </dgm:prSet>
      <dgm:spPr/>
    </dgm:pt>
    <dgm:pt modelId="{C4013196-F941-4AE5-8795-7DD761D0982C}" type="pres">
      <dgm:prSet presAssocID="{B6CCF3B1-862F-455E-BC90-0645EC3A6FAE}" presName="hierChild2" presStyleCnt="0"/>
      <dgm:spPr/>
    </dgm:pt>
    <dgm:pt modelId="{BA9C2716-2B1C-441A-B2C7-4438DA7675F9}" type="pres">
      <dgm:prSet presAssocID="{2BB49A78-CC36-4348-B924-8BF76FCE8C16}" presName="hierRoot1" presStyleCnt="0"/>
      <dgm:spPr/>
    </dgm:pt>
    <dgm:pt modelId="{9F3C7E87-CCF9-4689-B5CD-AECFA07E378E}" type="pres">
      <dgm:prSet presAssocID="{2BB49A78-CC36-4348-B924-8BF76FCE8C16}" presName="composite" presStyleCnt="0"/>
      <dgm:spPr/>
    </dgm:pt>
    <dgm:pt modelId="{4A35022D-8FE1-4684-9259-8FCBE8FE1043}" type="pres">
      <dgm:prSet presAssocID="{2BB49A78-CC36-4348-B924-8BF76FCE8C16}" presName="background" presStyleLbl="node0" presStyleIdx="1" presStyleCnt="2"/>
      <dgm:spPr/>
    </dgm:pt>
    <dgm:pt modelId="{1925AC36-60F4-4B15-B4FE-7E0882E4C63E}" type="pres">
      <dgm:prSet presAssocID="{2BB49A78-CC36-4348-B924-8BF76FCE8C16}" presName="text" presStyleLbl="fgAcc0" presStyleIdx="1" presStyleCnt="2">
        <dgm:presLayoutVars>
          <dgm:chPref val="3"/>
        </dgm:presLayoutVars>
      </dgm:prSet>
      <dgm:spPr/>
    </dgm:pt>
    <dgm:pt modelId="{DC17CA82-35B3-464C-AA10-C72AC0533C18}" type="pres">
      <dgm:prSet presAssocID="{2BB49A78-CC36-4348-B924-8BF76FCE8C16}" presName="hierChild2" presStyleCnt="0"/>
      <dgm:spPr/>
    </dgm:pt>
  </dgm:ptLst>
  <dgm:cxnLst>
    <dgm:cxn modelId="{3ED3DC76-970F-45ED-AF74-D2B891A58F3B}" type="presOf" srcId="{B6CCF3B1-862F-455E-BC90-0645EC3A6FAE}" destId="{0C0E428E-DE28-437E-A6BA-3552AAA1E30E}" srcOrd="0" destOrd="0" presId="urn:microsoft.com/office/officeart/2005/8/layout/hierarchy1"/>
    <dgm:cxn modelId="{CAEC4F99-8157-4283-B644-8C62486DFBC2}" srcId="{CF4DCE0B-6AD4-4083-91BB-A05372424F47}" destId="{2BB49A78-CC36-4348-B924-8BF76FCE8C16}" srcOrd="1" destOrd="0" parTransId="{3B634022-77DB-40A8-BA6C-D8C1C0AAB1F8}" sibTransId="{2C76C22E-F96F-4F86-A163-D964FFBC5DC8}"/>
    <dgm:cxn modelId="{E30751B4-C57E-46A7-AC46-4227807AEAEE}" type="presOf" srcId="{2BB49A78-CC36-4348-B924-8BF76FCE8C16}" destId="{1925AC36-60F4-4B15-B4FE-7E0882E4C63E}" srcOrd="0" destOrd="0" presId="urn:microsoft.com/office/officeart/2005/8/layout/hierarchy1"/>
    <dgm:cxn modelId="{0BBE4EE3-6561-4D3D-A83B-5D6ED8C227F0}" type="presOf" srcId="{CF4DCE0B-6AD4-4083-91BB-A05372424F47}" destId="{4E5BFCE6-1C5A-4023-9303-765337C6457B}" srcOrd="0" destOrd="0" presId="urn:microsoft.com/office/officeart/2005/8/layout/hierarchy1"/>
    <dgm:cxn modelId="{00B4FBE5-8E96-414D-9E11-3F419C97A75E}" srcId="{CF4DCE0B-6AD4-4083-91BB-A05372424F47}" destId="{B6CCF3B1-862F-455E-BC90-0645EC3A6FAE}" srcOrd="0" destOrd="0" parTransId="{AF990292-C6FC-41C5-981B-AE5178CC5E26}" sibTransId="{A788BB4A-578C-46D5-98B7-A59EFB092FBD}"/>
    <dgm:cxn modelId="{30C66380-1FE7-4C34-832F-641022F5146E}" type="presParOf" srcId="{4E5BFCE6-1C5A-4023-9303-765337C6457B}" destId="{32513896-91FA-4D27-9B2A-5832D12407D4}" srcOrd="0" destOrd="0" presId="urn:microsoft.com/office/officeart/2005/8/layout/hierarchy1"/>
    <dgm:cxn modelId="{FF136C7E-B7DF-4EE3-AECE-B7EC6B5DBBA9}" type="presParOf" srcId="{32513896-91FA-4D27-9B2A-5832D12407D4}" destId="{0E203BBF-FD62-42B0-8BF0-1ABE0A2D3A46}" srcOrd="0" destOrd="0" presId="urn:microsoft.com/office/officeart/2005/8/layout/hierarchy1"/>
    <dgm:cxn modelId="{A002B310-F80F-43AC-9266-9EB50C0B7931}" type="presParOf" srcId="{0E203BBF-FD62-42B0-8BF0-1ABE0A2D3A46}" destId="{4559A935-8538-4CD6-8837-9C7436FDF2D2}" srcOrd="0" destOrd="0" presId="urn:microsoft.com/office/officeart/2005/8/layout/hierarchy1"/>
    <dgm:cxn modelId="{CBD0AEE5-5ED0-4A17-964E-801B45631A46}" type="presParOf" srcId="{0E203BBF-FD62-42B0-8BF0-1ABE0A2D3A46}" destId="{0C0E428E-DE28-437E-A6BA-3552AAA1E30E}" srcOrd="1" destOrd="0" presId="urn:microsoft.com/office/officeart/2005/8/layout/hierarchy1"/>
    <dgm:cxn modelId="{F268E106-73F9-4382-BB44-D534AB733835}" type="presParOf" srcId="{32513896-91FA-4D27-9B2A-5832D12407D4}" destId="{C4013196-F941-4AE5-8795-7DD761D0982C}" srcOrd="1" destOrd="0" presId="urn:microsoft.com/office/officeart/2005/8/layout/hierarchy1"/>
    <dgm:cxn modelId="{1D406E2B-ACB1-419F-955C-AFF7A7516380}" type="presParOf" srcId="{4E5BFCE6-1C5A-4023-9303-765337C6457B}" destId="{BA9C2716-2B1C-441A-B2C7-4438DA7675F9}" srcOrd="1" destOrd="0" presId="urn:microsoft.com/office/officeart/2005/8/layout/hierarchy1"/>
    <dgm:cxn modelId="{D690E8D5-5D5B-453F-99E5-BCF95EC7B274}" type="presParOf" srcId="{BA9C2716-2B1C-441A-B2C7-4438DA7675F9}" destId="{9F3C7E87-CCF9-4689-B5CD-AECFA07E378E}" srcOrd="0" destOrd="0" presId="urn:microsoft.com/office/officeart/2005/8/layout/hierarchy1"/>
    <dgm:cxn modelId="{51D1592C-0A24-4BA7-9328-1A918C2B318D}" type="presParOf" srcId="{9F3C7E87-CCF9-4689-B5CD-AECFA07E378E}" destId="{4A35022D-8FE1-4684-9259-8FCBE8FE1043}" srcOrd="0" destOrd="0" presId="urn:microsoft.com/office/officeart/2005/8/layout/hierarchy1"/>
    <dgm:cxn modelId="{2986FC6D-5ABD-4424-ADFD-21483CF21DED}" type="presParOf" srcId="{9F3C7E87-CCF9-4689-B5CD-AECFA07E378E}" destId="{1925AC36-60F4-4B15-B4FE-7E0882E4C63E}" srcOrd="1" destOrd="0" presId="urn:microsoft.com/office/officeart/2005/8/layout/hierarchy1"/>
    <dgm:cxn modelId="{CBFA4DE2-0F72-479E-A515-F5743F9567D6}" type="presParOf" srcId="{BA9C2716-2B1C-441A-B2C7-4438DA7675F9}" destId="{DC17CA82-35B3-464C-AA10-C72AC0533C18}"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9A935-8538-4CD6-8837-9C7436FDF2D2}">
      <dsp:nvSpPr>
        <dsp:cNvPr id="0" name=""/>
        <dsp:cNvSpPr/>
      </dsp:nvSpPr>
      <dsp:spPr>
        <a:xfrm>
          <a:off x="1181" y="552795"/>
          <a:ext cx="4147651" cy="2633758"/>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0C0E428E-DE28-437E-A6BA-3552AAA1E30E}">
      <dsp:nvSpPr>
        <dsp:cNvPr id="0" name=""/>
        <dsp:cNvSpPr/>
      </dsp:nvSpPr>
      <dsp:spPr>
        <a:xfrm>
          <a:off x="462031" y="990602"/>
          <a:ext cx="4147651" cy="2633758"/>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rtl="0">
            <a:lnSpc>
              <a:spcPct val="90000"/>
            </a:lnSpc>
            <a:spcBef>
              <a:spcPct val="0"/>
            </a:spcBef>
            <a:spcAft>
              <a:spcPct val="35000"/>
            </a:spcAft>
            <a:buNone/>
          </a:pPr>
          <a:r>
            <a:rPr lang="es-MX" sz="2000" kern="1200" dirty="0"/>
            <a:t>Este proyecto es </a:t>
          </a:r>
          <a:r>
            <a:rPr lang="es-MX" sz="2000" b="1" kern="1200" dirty="0"/>
            <a:t>open </a:t>
          </a:r>
          <a:r>
            <a:rPr lang="es-MX" sz="2000" b="1" kern="1200" dirty="0" err="1"/>
            <a:t>source</a:t>
          </a:r>
          <a:r>
            <a:rPr lang="es-MX" sz="2000" kern="1200" dirty="0"/>
            <a:t>, por lo tanto, cualquier persona tendrá acceso al software, así como a las partes por si quiere contribuir o imprimir su propia prótesis</a:t>
          </a:r>
          <a:r>
            <a:rPr lang="es-MX" sz="2000" kern="1200" dirty="0">
              <a:latin typeface="Neue Haas Grotesk Text Pro"/>
            </a:rPr>
            <a:t>.</a:t>
          </a:r>
          <a:endParaRPr lang="en-US" sz="2000" kern="1200" dirty="0"/>
        </a:p>
      </dsp:txBody>
      <dsp:txXfrm>
        <a:off x="539171" y="1067742"/>
        <a:ext cx="3993371" cy="2479478"/>
      </dsp:txXfrm>
    </dsp:sp>
    <dsp:sp modelId="{4A35022D-8FE1-4684-9259-8FCBE8FE1043}">
      <dsp:nvSpPr>
        <dsp:cNvPr id="0" name=""/>
        <dsp:cNvSpPr/>
      </dsp:nvSpPr>
      <dsp:spPr>
        <a:xfrm>
          <a:off x="5070533" y="552795"/>
          <a:ext cx="4147651" cy="2633758"/>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1925AC36-60F4-4B15-B4FE-7E0882E4C63E}">
      <dsp:nvSpPr>
        <dsp:cNvPr id="0" name=""/>
        <dsp:cNvSpPr/>
      </dsp:nvSpPr>
      <dsp:spPr>
        <a:xfrm>
          <a:off x="5531383" y="990602"/>
          <a:ext cx="4147651" cy="2633758"/>
        </a:xfrm>
        <a:prstGeom prst="roundRect">
          <a:avLst>
            <a:gd name="adj" fmla="val 10000"/>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MX" sz="2000" kern="1200" dirty="0"/>
            <a:t>En caso de que un tercero desee distribuir la prótesis de manera comercial o a gran escala, se deberá de contribuir con una cierta cantidad por prótesis producida debido al </a:t>
          </a:r>
          <a:r>
            <a:rPr lang="es-MX" sz="2000" b="1" kern="1200" dirty="0"/>
            <a:t>licenciamiento impuesto </a:t>
          </a:r>
          <a:r>
            <a:rPr lang="es-MX" sz="2000" kern="1200" dirty="0"/>
            <a:t>en el proyecto.</a:t>
          </a:r>
          <a:endParaRPr lang="en-US" sz="2000" kern="1200" dirty="0"/>
        </a:p>
      </dsp:txBody>
      <dsp:txXfrm>
        <a:off x="5608523" y="1067742"/>
        <a:ext cx="3993371" cy="247947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jpeg>
</file>

<file path=ppt/media/image5.gif>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B8136-4330-4480-80D9-0F6FD970617C}"/>
              </a:ext>
            </a:extLst>
          </p:cNvPr>
          <p:cNvSpPr>
            <a:spLocks noGrp="1"/>
          </p:cNvSpPr>
          <p:nvPr>
            <p:ph type="ctrTitle"/>
          </p:nvPr>
        </p:nvSpPr>
        <p:spPr>
          <a:xfrm>
            <a:off x="576072" y="1124712"/>
            <a:ext cx="11036808" cy="3172968"/>
          </a:xfrm>
        </p:spPr>
        <p:txBody>
          <a:bodyPr anchor="b">
            <a:normAutofit/>
          </a:bodyPr>
          <a:lstStyle>
            <a:lvl1pPr algn="l">
              <a:defRPr sz="8000"/>
            </a:lvl1pPr>
          </a:lstStyle>
          <a:p>
            <a:r>
              <a:rPr lang="en-US"/>
              <a:t>Click to edit Master title style</a:t>
            </a:r>
          </a:p>
        </p:txBody>
      </p:sp>
      <p:sp>
        <p:nvSpPr>
          <p:cNvPr id="3" name="Subtitle 2">
            <a:extLst>
              <a:ext uri="{FF2B5EF4-FFF2-40B4-BE49-F238E27FC236}">
                <a16:creationId xmlns:a16="http://schemas.microsoft.com/office/drawing/2014/main" id="{566E5739-DD96-45FB-B609-3E3447A52FED}"/>
              </a:ext>
            </a:extLst>
          </p:cNvPr>
          <p:cNvSpPr>
            <a:spLocks noGrp="1"/>
          </p:cNvSpPr>
          <p:nvPr>
            <p:ph type="subTitle" idx="1"/>
          </p:nvPr>
        </p:nvSpPr>
        <p:spPr>
          <a:xfrm>
            <a:off x="576072" y="4727448"/>
            <a:ext cx="11036808" cy="1481328"/>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B9FF558-51F9-42A2-9944-DBE23DA8B224}"/>
              </a:ext>
            </a:extLst>
          </p:cNvPr>
          <p:cNvSpPr>
            <a:spLocks noGrp="1"/>
          </p:cNvSpPr>
          <p:nvPr>
            <p:ph type="dt" sz="half" idx="10"/>
          </p:nvPr>
        </p:nvSpPr>
        <p:spPr>
          <a:xfrm>
            <a:off x="576072" y="6356350"/>
            <a:ext cx="2743200" cy="365125"/>
          </a:xfrm>
        </p:spPr>
        <p:txBody>
          <a:body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8B8C0E86-A7F7-4BDC-A637-254E5252DE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10ADE-E9DA-4E57-BF57-1CCB65219839}"/>
              </a:ext>
            </a:extLst>
          </p:cNvPr>
          <p:cNvSpPr>
            <a:spLocks noGrp="1"/>
          </p:cNvSpPr>
          <p:nvPr>
            <p:ph type="sldNum" sz="quarter" idx="12"/>
          </p:nvPr>
        </p:nvSpPr>
        <p:spPr>
          <a:xfrm>
            <a:off x="8869680" y="6356350"/>
            <a:ext cx="2743200" cy="365125"/>
          </a:xfrm>
        </p:spPr>
        <p:txBody>
          <a:bodyPr/>
          <a:lstStyle/>
          <a:p>
            <a:fld id="{B2DC25EE-239B-4C5F-AAD1-255A7D5F1EE2}" type="slidenum">
              <a:rPr lang="en-US" smtClean="0"/>
              <a:t>‹#›</a:t>
            </a:fld>
            <a:endParaRPr lang="en-US"/>
          </a:p>
        </p:txBody>
      </p:sp>
      <p:sp>
        <p:nvSpPr>
          <p:cNvPr id="8" name="Rectangle 7">
            <a:extLst>
              <a:ext uri="{FF2B5EF4-FFF2-40B4-BE49-F238E27FC236}">
                <a16:creationId xmlns:a16="http://schemas.microsoft.com/office/drawing/2014/main" id="{8D06CE56-3881-4ADA-8CEF-D18B02C242A3}"/>
              </a:ext>
            </a:extLst>
          </p:cNvPr>
          <p:cNvSpPr/>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79F3C543-62EC-4433-9C93-A2CD8764E9B4}"/>
              </a:ext>
            </a:extLst>
          </p:cNvPr>
          <p:cNvSpPr/>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339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32C18-E430-4EC7-BD7C-99D86D0122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C5012F-7119-4D94-9717-3862E1C938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ED9A4A-D287-4207-9037-70DB007A1707}"/>
              </a:ext>
            </a:extLst>
          </p:cNvPr>
          <p:cNvSpPr>
            <a:spLocks noGrp="1"/>
          </p:cNvSpPr>
          <p:nvPr>
            <p:ph type="dt" sz="half" idx="10"/>
          </p:nvPr>
        </p:nvSpPr>
        <p:spPr/>
        <p:txBody>
          <a:body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61ECFCAC-80DB-43BB-B3F1-AC22BACEE3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79730-3487-4D94-A0DC-C21684963AB3}"/>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810281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43C89D-929E-4CD1-BCCC-72A14C0335D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D450EA-A577-4B76-A12F-650BEB20FD8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2603B-9ACE-4FA9-805B-9B91EB63DF7D}"/>
              </a:ext>
            </a:extLst>
          </p:cNvPr>
          <p:cNvSpPr>
            <a:spLocks noGrp="1"/>
          </p:cNvSpPr>
          <p:nvPr>
            <p:ph type="dt" sz="half" idx="10"/>
          </p:nvPr>
        </p:nvSpPr>
        <p:spPr/>
        <p:txBody>
          <a:body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7ECE18AC-D6A9-4A61-885D-68E2B684A4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197AE4-AA47-4E14-8FFE-171FAE47F49E}"/>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57463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D6FBB9D-1CAA-4D05-AB33-BABDFE17B843}"/>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id="{04727B71-B4B6-4823-80A1-68C40B475118}"/>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79A6DB05-9FB5-4B07-8675-74C23D4FD89D}"/>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8D358CF-0758-490A-A084-C46443B9ABE8}"/>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1671183-B3CE-4F45-92FB-98290CA0E2CA}"/>
              </a:ext>
            </a:extLst>
          </p:cNvPr>
          <p:cNvSpPr>
            <a:spLocks noGrp="1"/>
          </p:cNvSpPr>
          <p:nvPr>
            <p:ph idx="1"/>
          </p:nvPr>
        </p:nvSpPr>
        <p:spPr>
          <a:xfrm>
            <a:off x="1115568" y="2478024"/>
            <a:ext cx="10168128"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7DED67-27EC-4D43-A21C-093C1DB0481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36747CE3-4890-4BC1-94DB-5D49D02C99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537663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AEDC5C-2E87-49C6-AB07-A95E5F39ED8E}"/>
              </a:ext>
            </a:extLst>
          </p:cNvPr>
          <p:cNvSpPr/>
          <p:nvPr/>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57D88DE-E462-4C8A-BF99-609390DFB781}"/>
              </a:ext>
            </a:extLst>
          </p:cNvPr>
          <p:cNvSpPr/>
          <p:nvPr/>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E44900-E8BF-4B12-8BCB-41076E2B68C7}"/>
              </a:ext>
            </a:extLst>
          </p:cNvPr>
          <p:cNvSpPr>
            <a:spLocks noGrp="1"/>
          </p:cNvSpPr>
          <p:nvPr>
            <p:ph type="title"/>
          </p:nvPr>
        </p:nvSpPr>
        <p:spPr>
          <a:xfrm>
            <a:off x="557784" y="640080"/>
            <a:ext cx="10890504" cy="4114800"/>
          </a:xfrm>
        </p:spPr>
        <p:txBody>
          <a:bodyPr anchor="b">
            <a:normAutofit/>
          </a:bodyPr>
          <a:lstStyle>
            <a:lvl1pPr>
              <a:defRPr sz="6600"/>
            </a:lvl1pPr>
          </a:lstStyle>
          <a:p>
            <a:r>
              <a:rPr lang="en-US"/>
              <a:t>Click to edit Master title style</a:t>
            </a:r>
          </a:p>
        </p:txBody>
      </p:sp>
      <p:sp>
        <p:nvSpPr>
          <p:cNvPr id="3" name="Text Placeholder 2">
            <a:extLst>
              <a:ext uri="{FF2B5EF4-FFF2-40B4-BE49-F238E27FC236}">
                <a16:creationId xmlns:a16="http://schemas.microsoft.com/office/drawing/2014/main" id="{917741F9-B00F-4463-A257-6B66DABD9B4E}"/>
              </a:ext>
            </a:extLst>
          </p:cNvPr>
          <p:cNvSpPr>
            <a:spLocks noGrp="1"/>
          </p:cNvSpPr>
          <p:nvPr>
            <p:ph type="body" idx="1"/>
          </p:nvPr>
        </p:nvSpPr>
        <p:spPr>
          <a:xfrm>
            <a:off x="841248" y="5102352"/>
            <a:ext cx="10607040" cy="585216"/>
          </a:xfrm>
        </p:spPr>
        <p:txBody>
          <a:bodyPr anchor="ct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8BFA7D-4401-4285-802B-1579165F0D6D}"/>
              </a:ext>
            </a:extLst>
          </p:cNvPr>
          <p:cNvSpPr>
            <a:spLocks noGrp="1"/>
          </p:cNvSpPr>
          <p:nvPr>
            <p:ph type="dt" sz="half" idx="10"/>
          </p:nvPr>
        </p:nvSpPr>
        <p:spPr/>
        <p:txBody>
          <a:body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49A909C5-AA19-4195-8376-9002D5DF4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AC3F32-46E0-47C8-8565-5969A475FDB0}"/>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3055118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76262E-36A0-40C6-ADE6-90CD9FB9B9EA}"/>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42677A9B-4D1D-4D80-912C-24570140A650}"/>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3DC8C98-510F-48C9-82B2-9E4F760A68DF}"/>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A078AE-0BC3-48F9-87EC-2DB0CCE7E2AE}"/>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292A20DF-0829-4336-B59F-FF9D7AA9D8B6}"/>
              </a:ext>
            </a:extLst>
          </p:cNvPr>
          <p:cNvSpPr>
            <a:spLocks noGrp="1"/>
          </p:cNvSpPr>
          <p:nvPr>
            <p:ph sz="half" idx="1"/>
          </p:nvPr>
        </p:nvSpPr>
        <p:spPr>
          <a:xfrm>
            <a:off x="1115568"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935D01C-CF67-4DF6-B96C-FFC9D5BF847B}"/>
              </a:ext>
            </a:extLst>
          </p:cNvPr>
          <p:cNvSpPr>
            <a:spLocks noGrp="1"/>
          </p:cNvSpPr>
          <p:nvPr>
            <p:ph sz="half" idx="2"/>
          </p:nvPr>
        </p:nvSpPr>
        <p:spPr>
          <a:xfrm>
            <a:off x="6345936" y="2478024"/>
            <a:ext cx="49377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BD797-6031-4F82-8726-EAB757027FF5}"/>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6/2/2022</a:t>
            </a:fld>
            <a:endParaRPr lang="en-US"/>
          </a:p>
        </p:txBody>
      </p:sp>
      <p:sp>
        <p:nvSpPr>
          <p:cNvPr id="6" name="Footer Placeholder 5">
            <a:extLst>
              <a:ext uri="{FF2B5EF4-FFF2-40B4-BE49-F238E27FC236}">
                <a16:creationId xmlns:a16="http://schemas.microsoft.com/office/drawing/2014/main" id="{76B3F71C-B897-4909-A75E-8716AD49C1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78BC14-5BB1-405F-A6F3-C07230F085C8}"/>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134066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299500CE-917A-4D03-A7DF-71D8EBBC1537}"/>
              </a:ext>
            </a:extLst>
          </p:cNvPr>
          <p:cNvSpPr/>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F8F91F8-0767-40B5-A3AA-72931FC192EA}"/>
              </a:ext>
            </a:extLst>
          </p:cNvPr>
          <p:cNvSpPr>
            <a:spLocks noGrp="1"/>
          </p:cNvSpPr>
          <p:nvPr>
            <p:ph type="title"/>
          </p:nvPr>
        </p:nvSpPr>
        <p:spPr>
          <a:xfrm>
            <a:off x="1115568" y="548640"/>
            <a:ext cx="10168128" cy="1179576"/>
          </a:xfrm>
        </p:spPr>
        <p:txBody>
          <a:bodyPr>
            <a:normAutofit/>
          </a:bodyPr>
          <a:lstStyle>
            <a:lvl1pPr>
              <a:defRPr sz="4000"/>
            </a:lvl1pPr>
          </a:lstStyle>
          <a:p>
            <a:r>
              <a:rPr lang="en-US"/>
              <a:t>Click to edit Master title style</a:t>
            </a:r>
          </a:p>
        </p:txBody>
      </p:sp>
      <p:sp>
        <p:nvSpPr>
          <p:cNvPr id="3" name="Text Placeholder 2">
            <a:extLst>
              <a:ext uri="{FF2B5EF4-FFF2-40B4-BE49-F238E27FC236}">
                <a16:creationId xmlns:a16="http://schemas.microsoft.com/office/drawing/2014/main" id="{AAAE0554-8BEE-4BF6-9519-51B8475D35E1}"/>
              </a:ext>
            </a:extLst>
          </p:cNvPr>
          <p:cNvSpPr>
            <a:spLocks noGrp="1"/>
          </p:cNvSpPr>
          <p:nvPr>
            <p:ph type="body" idx="1"/>
          </p:nvPr>
        </p:nvSpPr>
        <p:spPr>
          <a:xfrm>
            <a:off x="1115568"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4A358D-C930-48E0-B372-06A826B74C47}"/>
              </a:ext>
            </a:extLst>
          </p:cNvPr>
          <p:cNvSpPr>
            <a:spLocks noGrp="1"/>
          </p:cNvSpPr>
          <p:nvPr>
            <p:ph sz="half" idx="2"/>
          </p:nvPr>
        </p:nvSpPr>
        <p:spPr>
          <a:xfrm>
            <a:off x="1115568" y="3203688"/>
            <a:ext cx="4937760" cy="2968512"/>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409F6B-C17B-4B4F-9F35-5068BDC4E2FD}"/>
              </a:ext>
            </a:extLst>
          </p:cNvPr>
          <p:cNvSpPr>
            <a:spLocks noGrp="1"/>
          </p:cNvSpPr>
          <p:nvPr>
            <p:ph sz="quarter" idx="4"/>
          </p:nvPr>
        </p:nvSpPr>
        <p:spPr>
          <a:xfrm>
            <a:off x="6345936" y="3203687"/>
            <a:ext cx="4937760" cy="2968511"/>
          </a:xfrm>
        </p:spPr>
        <p:txBody>
          <a:bodyPr/>
          <a:lstStyle>
            <a:lvl1pPr>
              <a:defRPr sz="2400"/>
            </a:lvl1pPr>
            <a:lvl2pPr>
              <a:defRPr sz="2000"/>
            </a:lvl2pPr>
            <a:lvl3pPr>
              <a:defRPr sz="18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8BC356D-052B-4A9B-8B2F-6665FD325AB3}"/>
              </a:ext>
            </a:extLst>
          </p:cNvPr>
          <p:cNvSpPr>
            <a:spLocks noGrp="1"/>
          </p:cNvSpPr>
          <p:nvPr>
            <p:ph type="dt" sz="half" idx="10"/>
          </p:nvPr>
        </p:nvSpPr>
        <p:spPr>
          <a:xfrm>
            <a:off x="1115568" y="6356350"/>
            <a:ext cx="2743200" cy="365125"/>
          </a:xfrm>
        </p:spPr>
        <p:txBody>
          <a:bodyPr/>
          <a:lstStyle/>
          <a:p>
            <a:fld id="{02AC24A9-CCB6-4F8D-B8DB-C2F3692CFA5A}" type="datetimeFigureOut">
              <a:rPr lang="en-US" smtClean="0"/>
              <a:t>6/2/2022</a:t>
            </a:fld>
            <a:endParaRPr lang="en-US"/>
          </a:p>
        </p:txBody>
      </p:sp>
      <p:sp>
        <p:nvSpPr>
          <p:cNvPr id="8" name="Footer Placeholder 7">
            <a:extLst>
              <a:ext uri="{FF2B5EF4-FFF2-40B4-BE49-F238E27FC236}">
                <a16:creationId xmlns:a16="http://schemas.microsoft.com/office/drawing/2014/main" id="{69C5E5FA-26A9-467C-93E3-8476142D1D4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438016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C0689C4-0DB3-408B-A956-40326B4AE4C4}"/>
              </a:ext>
            </a:extLst>
          </p:cNvPr>
          <p:cNvSpPr/>
          <p:nvPr/>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79454F2-0EE5-4888-AF4C-82F825E6226E}"/>
              </a:ext>
            </a:extLst>
          </p:cNvPr>
          <p:cNvSpPr>
            <a:spLocks noGrp="1"/>
          </p:cNvSpPr>
          <p:nvPr>
            <p:ph type="title"/>
          </p:nvPr>
        </p:nvSpPr>
        <p:spPr>
          <a:xfrm>
            <a:off x="1078992" y="1938528"/>
            <a:ext cx="10177272" cy="2990088"/>
          </a:xfrm>
        </p:spPr>
        <p:txBody>
          <a:bodyPr>
            <a:normAutofit/>
          </a:bodyPr>
          <a:lstStyle>
            <a:lvl1pPr>
              <a:defRPr sz="5400"/>
            </a:lvl1pPr>
          </a:lstStyle>
          <a:p>
            <a:r>
              <a:rPr lang="en-US"/>
              <a:t>Click to edit Master title style</a:t>
            </a:r>
          </a:p>
        </p:txBody>
      </p:sp>
      <p:sp>
        <p:nvSpPr>
          <p:cNvPr id="3" name="Date Placeholder 2">
            <a:extLst>
              <a:ext uri="{FF2B5EF4-FFF2-40B4-BE49-F238E27FC236}">
                <a16:creationId xmlns:a16="http://schemas.microsoft.com/office/drawing/2014/main" id="{67C91241-A315-4643-91E5-CF2C25CC903A}"/>
              </a:ext>
            </a:extLst>
          </p:cNvPr>
          <p:cNvSpPr>
            <a:spLocks noGrp="1"/>
          </p:cNvSpPr>
          <p:nvPr>
            <p:ph type="dt" sz="half" idx="10"/>
          </p:nvPr>
        </p:nvSpPr>
        <p:spPr/>
        <p:txBody>
          <a:bodyPr/>
          <a:lstStyle/>
          <a:p>
            <a:fld id="{02AC24A9-CCB6-4F8D-B8DB-C2F3692CFA5A}" type="datetimeFigureOut">
              <a:rPr lang="en-US" smtClean="0"/>
              <a:t>6/2/2022</a:t>
            </a:fld>
            <a:endParaRPr lang="en-US"/>
          </a:p>
        </p:txBody>
      </p:sp>
      <p:sp>
        <p:nvSpPr>
          <p:cNvPr id="4" name="Footer Placeholder 3">
            <a:extLst>
              <a:ext uri="{FF2B5EF4-FFF2-40B4-BE49-F238E27FC236}">
                <a16:creationId xmlns:a16="http://schemas.microsoft.com/office/drawing/2014/main" id="{22706D86-5479-487D-94C8-76093D84F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076418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C447E0-1D4D-4EF2-B81B-4B2400EE3EDB}"/>
              </a:ext>
            </a:extLst>
          </p:cNvPr>
          <p:cNvSpPr>
            <a:spLocks noGrp="1"/>
          </p:cNvSpPr>
          <p:nvPr>
            <p:ph type="dt" sz="half" idx="10"/>
          </p:nvPr>
        </p:nvSpPr>
        <p:spPr/>
        <p:txBody>
          <a:bodyPr/>
          <a:lstStyle/>
          <a:p>
            <a:fld id="{02AC24A9-CCB6-4F8D-B8DB-C2F3692CFA5A}" type="datetimeFigureOut">
              <a:rPr lang="en-US" smtClean="0"/>
              <a:t>6/2/2022</a:t>
            </a:fld>
            <a:endParaRPr lang="en-US"/>
          </a:p>
        </p:txBody>
      </p:sp>
      <p:sp>
        <p:nvSpPr>
          <p:cNvPr id="3" name="Footer Placeholder 2">
            <a:extLst>
              <a:ext uri="{FF2B5EF4-FFF2-40B4-BE49-F238E27FC236}">
                <a16:creationId xmlns:a16="http://schemas.microsoft.com/office/drawing/2014/main" id="{C9984CA0-2A78-4600-9F3D-19B09E790F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2644604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F7751B-CD8F-4F5B-A903-1DCE5D1E8306}"/>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Content Placeholder 2">
            <a:extLst>
              <a:ext uri="{FF2B5EF4-FFF2-40B4-BE49-F238E27FC236}">
                <a16:creationId xmlns:a16="http://schemas.microsoft.com/office/drawing/2014/main" id="{EFA55C8A-A0BB-441D-976F-EB56D4382DB6}"/>
              </a:ext>
            </a:extLst>
          </p:cNvPr>
          <p:cNvSpPr>
            <a:spLocks noGrp="1"/>
          </p:cNvSpPr>
          <p:nvPr>
            <p:ph idx="1"/>
          </p:nvPr>
        </p:nvSpPr>
        <p:spPr>
          <a:xfrm>
            <a:off x="4965192" y="1709928"/>
            <a:ext cx="6729984" cy="4096512"/>
          </a:xfrm>
        </p:spPr>
        <p:txBody>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7DE6A51-A2E5-4BFA-B571-9FDFE1BBFB44}"/>
              </a:ext>
            </a:extLst>
          </p:cNvPr>
          <p:cNvSpPr>
            <a:spLocks noGrp="1"/>
          </p:cNvSpPr>
          <p:nvPr>
            <p:ph type="body" sz="half" idx="2"/>
          </p:nvPr>
        </p:nvSpPr>
        <p:spPr>
          <a:xfrm>
            <a:off x="868680" y="3429000"/>
            <a:ext cx="3099816" cy="2066544"/>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6/2/2022</a:t>
            </a:fld>
            <a:endParaRPr lang="en-US"/>
          </a:p>
        </p:txBody>
      </p:sp>
      <p:sp>
        <p:nvSpPr>
          <p:cNvPr id="6" name="Footer Placeholder 5">
            <a:extLst>
              <a:ext uri="{FF2B5EF4-FFF2-40B4-BE49-F238E27FC236}">
                <a16:creationId xmlns:a16="http://schemas.microsoft.com/office/drawing/2014/main" id="{9D6C7F66-2DFA-4146-BE1A-CE2890FE45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4576292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C04DCC-0E3E-4F05-9FAC-9FA6CA4B2BAE}"/>
              </a:ext>
            </a:extLst>
          </p:cNvPr>
          <p:cNvSpPr>
            <a:spLocks noGrp="1"/>
          </p:cNvSpPr>
          <p:nvPr>
            <p:ph type="title"/>
          </p:nvPr>
        </p:nvSpPr>
        <p:spPr>
          <a:xfrm>
            <a:off x="868680" y="1709928"/>
            <a:ext cx="3099816" cy="1709928"/>
          </a:xfrm>
        </p:spPr>
        <p:txBody>
          <a:bodyPr tIns="45720" anchor="t">
            <a:normAutofit/>
          </a:bodyPr>
          <a:lstStyle>
            <a:lvl1pPr>
              <a:lnSpc>
                <a:spcPct val="100000"/>
              </a:lnSpc>
              <a:defRPr sz="3400"/>
            </a:lvl1pPr>
          </a:lstStyle>
          <a:p>
            <a:r>
              <a:rPr lang="en-US"/>
              <a:t>Click to edit Master title style</a:t>
            </a:r>
          </a:p>
        </p:txBody>
      </p:sp>
      <p:sp>
        <p:nvSpPr>
          <p:cNvPr id="3" name="Picture Placeholder 2">
            <a:extLst>
              <a:ext uri="{FF2B5EF4-FFF2-40B4-BE49-F238E27FC236}">
                <a16:creationId xmlns:a16="http://schemas.microsoft.com/office/drawing/2014/main" id="{EBA29649-B19F-499E-8E9A-3577EAC8F031}"/>
              </a:ext>
            </a:extLst>
          </p:cNvPr>
          <p:cNvSpPr>
            <a:spLocks noGrp="1"/>
          </p:cNvSpPr>
          <p:nvPr>
            <p:ph type="pic" idx="1"/>
          </p:nvPr>
        </p:nvSpPr>
        <p:spPr>
          <a:xfrm>
            <a:off x="4965192" y="1161288"/>
            <a:ext cx="6729984" cy="4645152"/>
          </a:xfrm>
        </p:spPr>
        <p:txBody>
          <a:bodyPr>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BC9EF2E-A8CD-41A1-B11A-0D8842797A98}"/>
              </a:ext>
            </a:extLst>
          </p:cNvPr>
          <p:cNvSpPr>
            <a:spLocks noGrp="1"/>
          </p:cNvSpPr>
          <p:nvPr>
            <p:ph type="body" sz="half" idx="2"/>
          </p:nvPr>
        </p:nvSpPr>
        <p:spPr>
          <a:xfrm>
            <a:off x="868680" y="3438144"/>
            <a:ext cx="3099816" cy="205740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a:lstStyle/>
          <a:p>
            <a:fld id="{02AC24A9-CCB6-4F8D-B8DB-C2F3692CFA5A}" type="datetimeFigureOut">
              <a:rPr lang="en-US" smtClean="0"/>
              <a:t>6/2/2022</a:t>
            </a:fld>
            <a:endParaRPr lang="en-US"/>
          </a:p>
        </p:txBody>
      </p:sp>
      <p:sp>
        <p:nvSpPr>
          <p:cNvPr id="6" name="Footer Placeholder 5">
            <a:extLst>
              <a:ext uri="{FF2B5EF4-FFF2-40B4-BE49-F238E27FC236}">
                <a16:creationId xmlns:a16="http://schemas.microsoft.com/office/drawing/2014/main" id="{788CD9AD-D667-4FD4-AA34-428AA0BCD0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a:lstStyle/>
          <a:p>
            <a:fld id="{B2DC25EE-239B-4C5F-AAD1-255A7D5F1EE2}" type="slidenum">
              <a:rPr lang="en-US" smtClean="0"/>
              <a:t>‹#›</a:t>
            </a:fld>
            <a:endParaRPr lang="en-US"/>
          </a:p>
        </p:txBody>
      </p:sp>
    </p:spTree>
    <p:extLst>
      <p:ext uri="{BB962C8B-B14F-4D97-AF65-F5344CB8AC3E}">
        <p14:creationId xmlns:p14="http://schemas.microsoft.com/office/powerpoint/2010/main" val="1982712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AC24A9-CCB6-4F8D-B8DB-C2F3692CFA5A}" type="datetimeFigureOut">
              <a:rPr lang="en-US" smtClean="0"/>
              <a:t>6/2/2022</a:t>
            </a:fld>
            <a:endParaRPr lang="en-US"/>
          </a:p>
        </p:txBody>
      </p:sp>
      <p:sp>
        <p:nvSpPr>
          <p:cNvPr id="5" name="Footer Placeholder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2DC25EE-239B-4C5F-AAD1-255A7D5F1EE2}" type="slidenum">
              <a:rPr lang="en-US" smtClean="0"/>
              <a:t>‹#›</a:t>
            </a:fld>
            <a:endParaRPr lang="en-US"/>
          </a:p>
        </p:txBody>
      </p:sp>
    </p:spTree>
    <p:extLst>
      <p:ext uri="{BB962C8B-B14F-4D97-AF65-F5344CB8AC3E}">
        <p14:creationId xmlns:p14="http://schemas.microsoft.com/office/powerpoint/2010/main" val="3890254920"/>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txStyles>
    <p:titleStyle>
      <a:lvl1pPr algn="l" defTabSz="914400" rtl="0" eaLnBrk="1" latinLnBrk="0" hangingPunct="1">
        <a:lnSpc>
          <a:spcPct val="90000"/>
        </a:lnSpc>
        <a:spcBef>
          <a:spcPct val="0"/>
        </a:spcBef>
        <a:buNone/>
        <a:defRPr sz="40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3"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3">
            <a:extLst>
              <a:ext uri="{FF2B5EF4-FFF2-40B4-BE49-F238E27FC236}">
                <a16:creationId xmlns:a16="http://schemas.microsoft.com/office/drawing/2014/main" id="{93CE9EE9-FFD6-836B-0F1D-0C7D953F9002}"/>
              </a:ext>
            </a:extLst>
          </p:cNvPr>
          <p:cNvPicPr>
            <a:picLocks noChangeAspect="1"/>
          </p:cNvPicPr>
          <p:nvPr/>
        </p:nvPicPr>
        <p:blipFill rotWithShape="1">
          <a:blip r:embed="rId2"/>
          <a:srcRect l="8701" r="2787" b="-9"/>
          <a:stretch/>
        </p:blipFill>
        <p:spPr>
          <a:xfrm>
            <a:off x="3523488" y="10"/>
            <a:ext cx="8668512" cy="6857990"/>
          </a:xfrm>
          <a:prstGeom prst="rect">
            <a:avLst/>
          </a:prstGeom>
        </p:spPr>
      </p:pic>
      <p:sp>
        <p:nvSpPr>
          <p:cNvPr id="58" name="Rectangle 10">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7981" y="1122363"/>
            <a:ext cx="4023360" cy="3204134"/>
          </a:xfrm>
        </p:spPr>
        <p:txBody>
          <a:bodyPr anchor="b">
            <a:normAutofit/>
          </a:bodyPr>
          <a:lstStyle/>
          <a:p>
            <a:r>
              <a:rPr lang="es-MX" sz="2600"/>
              <a:t>Diseño y producción de una mano prostética con movimiento independiente de extremidades mediante inteligencia artificial.</a:t>
            </a:r>
            <a:r>
              <a:rPr lang="es-MX" sz="2600">
                <a:ea typeface="+mj-lt"/>
                <a:cs typeface="+mj-lt"/>
              </a:rPr>
              <a:t> </a:t>
            </a:r>
            <a:endParaRPr lang="es-MX" sz="2600"/>
          </a:p>
        </p:txBody>
      </p:sp>
      <p:sp>
        <p:nvSpPr>
          <p:cNvPr id="3" name="Subtitle 2"/>
          <p:cNvSpPr>
            <a:spLocks noGrp="1"/>
          </p:cNvSpPr>
          <p:nvPr>
            <p:ph type="subTitle" idx="1"/>
          </p:nvPr>
        </p:nvSpPr>
        <p:spPr>
          <a:xfrm>
            <a:off x="477980" y="4872922"/>
            <a:ext cx="4023359" cy="1208141"/>
          </a:xfrm>
        </p:spPr>
        <p:txBody>
          <a:bodyPr vert="horz" lIns="91440" tIns="45720" rIns="91440" bIns="45720" rtlCol="0" anchor="t">
            <a:normAutofit/>
          </a:bodyPr>
          <a:lstStyle/>
          <a:p>
            <a:pPr>
              <a:lnSpc>
                <a:spcPct val="100000"/>
              </a:lnSpc>
            </a:pPr>
            <a:r>
              <a:rPr lang="es-MX" sz="1100">
                <a:ea typeface="Calibri"/>
                <a:cs typeface="Calibri"/>
              </a:rPr>
              <a:t>Integrantes:</a:t>
            </a:r>
          </a:p>
          <a:p>
            <a:pPr>
              <a:lnSpc>
                <a:spcPct val="100000"/>
              </a:lnSpc>
            </a:pPr>
            <a:r>
              <a:rPr lang="es-MX" sz="1100">
                <a:ea typeface="Calibri"/>
                <a:cs typeface="Calibri"/>
              </a:rPr>
              <a:t>Katherine Arzate Serrano</a:t>
            </a:r>
          </a:p>
          <a:p>
            <a:pPr>
              <a:lnSpc>
                <a:spcPct val="100000"/>
              </a:lnSpc>
            </a:pPr>
            <a:r>
              <a:rPr lang="es-MX" sz="1100">
                <a:ea typeface="Calibri"/>
                <a:cs typeface="Calibri"/>
              </a:rPr>
              <a:t>Víctor Eduardo García Patino</a:t>
            </a:r>
          </a:p>
          <a:p>
            <a:pPr>
              <a:lnSpc>
                <a:spcPct val="100000"/>
              </a:lnSpc>
            </a:pPr>
            <a:r>
              <a:rPr lang="es-MX" sz="1100">
                <a:ea typeface="Calibri"/>
                <a:cs typeface="Calibri"/>
              </a:rPr>
              <a:t>Carlos Sebastián Madrigal Rodríguez</a:t>
            </a:r>
          </a:p>
        </p:txBody>
      </p:sp>
      <p:sp>
        <p:nvSpPr>
          <p:cNvPr id="59"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31">
            <a:extLst>
              <a:ext uri="{FF2B5EF4-FFF2-40B4-BE49-F238E27FC236}">
                <a16:creationId xmlns:a16="http://schemas.microsoft.com/office/drawing/2014/main" id="{81D377EB-C9D2-4ED0-86A6-740A297E3E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ítulo 4">
            <a:extLst>
              <a:ext uri="{FF2B5EF4-FFF2-40B4-BE49-F238E27FC236}">
                <a16:creationId xmlns:a16="http://schemas.microsoft.com/office/drawing/2014/main" id="{ADE33120-C606-1ABA-879B-C8A9A492EF09}"/>
              </a:ext>
            </a:extLst>
          </p:cNvPr>
          <p:cNvSpPr>
            <a:spLocks noGrp="1"/>
          </p:cNvSpPr>
          <p:nvPr>
            <p:ph type="title"/>
          </p:nvPr>
        </p:nvSpPr>
        <p:spPr>
          <a:xfrm>
            <a:off x="841248" y="685800"/>
            <a:ext cx="10506456" cy="1157005"/>
          </a:xfrm>
        </p:spPr>
        <p:txBody>
          <a:bodyPr anchor="b">
            <a:normAutofit/>
          </a:bodyPr>
          <a:lstStyle/>
          <a:p>
            <a:r>
              <a:rPr lang="es-MX" sz="4400">
                <a:ea typeface="+mj-lt"/>
                <a:cs typeface="+mj-lt"/>
              </a:rPr>
              <a:t>Formulación y difusión de resultados</a:t>
            </a:r>
            <a:r>
              <a:rPr lang="es" sz="4400">
                <a:ea typeface="+mj-lt"/>
                <a:cs typeface="+mj-lt"/>
              </a:rPr>
              <a:t>. </a:t>
            </a:r>
            <a:endParaRPr lang="es-MX" sz="4400"/>
          </a:p>
        </p:txBody>
      </p:sp>
      <p:sp>
        <p:nvSpPr>
          <p:cNvPr id="43" name="Rectangle 33">
            <a:extLst>
              <a:ext uri="{FF2B5EF4-FFF2-40B4-BE49-F238E27FC236}">
                <a16:creationId xmlns:a16="http://schemas.microsoft.com/office/drawing/2014/main" id="{066346BE-FDB4-4772-A696-0719490ABD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093"/>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Rectangle 35">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958056"/>
            <a:ext cx="1050645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69" name="Marcador de contenido 2">
            <a:extLst>
              <a:ext uri="{FF2B5EF4-FFF2-40B4-BE49-F238E27FC236}">
                <a16:creationId xmlns:a16="http://schemas.microsoft.com/office/drawing/2014/main" id="{9E0FF2E2-11A3-9A37-6E1D-00CF0146E253}"/>
              </a:ext>
            </a:extLst>
          </p:cNvPr>
          <p:cNvGraphicFramePr>
            <a:graphicFrameLocks noGrp="1"/>
          </p:cNvGraphicFramePr>
          <p:nvPr>
            <p:extLst>
              <p:ext uri="{D42A27DB-BD31-4B8C-83A1-F6EECF244321}">
                <p14:modId xmlns:p14="http://schemas.microsoft.com/office/powerpoint/2010/main" val="1773805323"/>
              </p:ext>
            </p:extLst>
          </p:nvPr>
        </p:nvGraphicFramePr>
        <p:xfrm>
          <a:off x="1284593" y="2301728"/>
          <a:ext cx="9680217" cy="41771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05411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BBB43-96E6-1886-D4FF-7BC3C70FF9C1}"/>
              </a:ext>
            </a:extLst>
          </p:cNvPr>
          <p:cNvSpPr>
            <a:spLocks noGrp="1"/>
          </p:cNvSpPr>
          <p:nvPr>
            <p:ph type="title"/>
          </p:nvPr>
        </p:nvSpPr>
        <p:spPr/>
        <p:txBody>
          <a:bodyPr/>
          <a:lstStyle/>
          <a:p>
            <a:r>
              <a:rPr lang="en-US" err="1"/>
              <a:t>Resultados</a:t>
            </a:r>
            <a:r>
              <a:rPr lang="en-US"/>
              <a:t> (</a:t>
            </a:r>
            <a:r>
              <a:rPr lang="en-US" err="1"/>
              <a:t>Modelo</a:t>
            </a:r>
            <a:r>
              <a:rPr lang="en-US"/>
              <a:t> 3D)</a:t>
            </a:r>
          </a:p>
        </p:txBody>
      </p:sp>
      <p:pic>
        <p:nvPicPr>
          <p:cNvPr id="4" name="Picture 4">
            <a:extLst>
              <a:ext uri="{FF2B5EF4-FFF2-40B4-BE49-F238E27FC236}">
                <a16:creationId xmlns:a16="http://schemas.microsoft.com/office/drawing/2014/main" id="{770247DF-97DE-E974-22C4-0DB9900F414F}"/>
              </a:ext>
            </a:extLst>
          </p:cNvPr>
          <p:cNvPicPr>
            <a:picLocks noGrp="1" noChangeAspect="1"/>
          </p:cNvPicPr>
          <p:nvPr>
            <p:ph idx="1"/>
          </p:nvPr>
        </p:nvPicPr>
        <p:blipFill>
          <a:blip r:embed="rId2"/>
          <a:stretch>
            <a:fillRect/>
          </a:stretch>
        </p:blipFill>
        <p:spPr>
          <a:xfrm>
            <a:off x="2392458" y="2275198"/>
            <a:ext cx="7408985" cy="4173417"/>
          </a:xfrm>
          <a:prstGeom prst="rect">
            <a:avLst/>
          </a:prstGeom>
        </p:spPr>
      </p:pic>
    </p:spTree>
    <p:extLst>
      <p:ext uri="{BB962C8B-B14F-4D97-AF65-F5344CB8AC3E}">
        <p14:creationId xmlns:p14="http://schemas.microsoft.com/office/powerpoint/2010/main" val="11874577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3">
            <a:extLst>
              <a:ext uri="{FF2B5EF4-FFF2-40B4-BE49-F238E27FC236}">
                <a16:creationId xmlns:a16="http://schemas.microsoft.com/office/drawing/2014/main" id="{8108D317-7CBD-4897-BD1F-959436D2A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7DE99D-4F05-DC38-6246-35AC0922CCDF}"/>
              </a:ext>
            </a:extLst>
          </p:cNvPr>
          <p:cNvSpPr>
            <a:spLocks noGrp="1"/>
          </p:cNvSpPr>
          <p:nvPr>
            <p:ph type="title"/>
          </p:nvPr>
        </p:nvSpPr>
        <p:spPr>
          <a:xfrm>
            <a:off x="7255564" y="834888"/>
            <a:ext cx="4314645" cy="1268958"/>
          </a:xfrm>
        </p:spPr>
        <p:txBody>
          <a:bodyPr vert="horz" lIns="91440" tIns="45720" rIns="91440" bIns="45720" rtlCol="0" anchor="b">
            <a:normAutofit fontScale="90000"/>
          </a:bodyPr>
          <a:lstStyle/>
          <a:p>
            <a:r>
              <a:rPr lang="en-US" sz="3200" err="1"/>
              <a:t>Resultados</a:t>
            </a:r>
            <a:r>
              <a:rPr lang="en-US" sz="3200"/>
              <a:t> (</a:t>
            </a:r>
            <a:r>
              <a:rPr lang="en-US" sz="3200" err="1"/>
              <a:t>Recolector</a:t>
            </a:r>
            <a:r>
              <a:rPr lang="en-US" sz="3200"/>
              <a:t> de </a:t>
            </a:r>
            <a:r>
              <a:rPr lang="en-US" sz="3200" err="1"/>
              <a:t>datos</a:t>
            </a:r>
            <a:r>
              <a:rPr lang="en-US" sz="3200"/>
              <a:t>)</a:t>
            </a:r>
          </a:p>
        </p:txBody>
      </p:sp>
      <p:pic>
        <p:nvPicPr>
          <p:cNvPr id="8" name="Picture 9">
            <a:extLst>
              <a:ext uri="{FF2B5EF4-FFF2-40B4-BE49-F238E27FC236}">
                <a16:creationId xmlns:a16="http://schemas.microsoft.com/office/drawing/2014/main" id="{33013B25-1EE1-2859-857A-B924F979C913}"/>
              </a:ext>
            </a:extLst>
          </p:cNvPr>
          <p:cNvPicPr>
            <a:picLocks noChangeAspect="1"/>
          </p:cNvPicPr>
          <p:nvPr/>
        </p:nvPicPr>
        <p:blipFill rotWithShape="1">
          <a:blip r:embed="rId2"/>
          <a:srcRect b="971"/>
          <a:stretch/>
        </p:blipFill>
        <p:spPr>
          <a:xfrm>
            <a:off x="20" y="10"/>
            <a:ext cx="6717436" cy="6857990"/>
          </a:xfrm>
          <a:custGeom>
            <a:avLst/>
            <a:gdLst/>
            <a:ahLst/>
            <a:cxnLst/>
            <a:rect l="l" t="t" r="r" b="b"/>
            <a:pathLst>
              <a:path w="6717456" h="6858000">
                <a:moveTo>
                  <a:pt x="0" y="0"/>
                </a:moveTo>
                <a:lnTo>
                  <a:pt x="6149468" y="0"/>
                </a:lnTo>
                <a:lnTo>
                  <a:pt x="6202448" y="162605"/>
                </a:lnTo>
                <a:cubicBezTo>
                  <a:pt x="6535625" y="1263763"/>
                  <a:pt x="6717456" y="2453207"/>
                  <a:pt x="6717456" y="3694043"/>
                </a:cubicBezTo>
                <a:cubicBezTo>
                  <a:pt x="6717456" y="4757617"/>
                  <a:pt x="6583866" y="5783433"/>
                  <a:pt x="6335883" y="6748259"/>
                </a:cubicBezTo>
                <a:lnTo>
                  <a:pt x="6305198" y="6858000"/>
                </a:lnTo>
                <a:lnTo>
                  <a:pt x="0" y="6858000"/>
                </a:lnTo>
                <a:close/>
              </a:path>
            </a:pathLst>
          </a:custGeom>
          <a:effectLst>
            <a:outerShdw blurRad="50800" dist="38100" algn="l" rotWithShape="0">
              <a:schemeClr val="bg1">
                <a:lumMod val="85000"/>
                <a:alpha val="30000"/>
              </a:schemeClr>
            </a:outerShdw>
          </a:effectLst>
        </p:spPr>
      </p:pic>
      <p:sp>
        <p:nvSpPr>
          <p:cNvPr id="33" name="Rectangle 25">
            <a:extLst>
              <a:ext uri="{FF2B5EF4-FFF2-40B4-BE49-F238E27FC236}">
                <a16:creationId xmlns:a16="http://schemas.microsoft.com/office/drawing/2014/main" id="{D6297641-8B9F-4767-9606-8A11313227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89864" y="38793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Rectangle 27">
            <a:extLst>
              <a:ext uri="{FF2B5EF4-FFF2-40B4-BE49-F238E27FC236}">
                <a16:creationId xmlns:a16="http://schemas.microsoft.com/office/drawing/2014/main" id="{D8F3CA65-EA00-46B4-9616-39E6853F7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572" y="2240371"/>
            <a:ext cx="420624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Content Placeholder 20">
            <a:extLst>
              <a:ext uri="{FF2B5EF4-FFF2-40B4-BE49-F238E27FC236}">
                <a16:creationId xmlns:a16="http://schemas.microsoft.com/office/drawing/2014/main" id="{15317206-B1E9-9EBD-60CB-50774EC5920F}"/>
              </a:ext>
            </a:extLst>
          </p:cNvPr>
          <p:cNvSpPr>
            <a:spLocks noGrp="1"/>
          </p:cNvSpPr>
          <p:nvPr>
            <p:ph idx="1"/>
          </p:nvPr>
        </p:nvSpPr>
        <p:spPr>
          <a:xfrm>
            <a:off x="7255563" y="2557587"/>
            <a:ext cx="4314645" cy="3717317"/>
          </a:xfrm>
        </p:spPr>
        <p:txBody>
          <a:bodyPr anchor="t">
            <a:normAutofit/>
          </a:bodyPr>
          <a:lstStyle/>
          <a:p>
            <a:pPr marL="0" indent="0" algn="just">
              <a:buNone/>
            </a:pPr>
            <a:r>
              <a:rPr lang="es-MX" sz="1700"/>
              <a:t>Interfaz gráfica que, a través de un protocolo personalizado vía comunicación serial, realiza la recepción y el guardado de estos datos en un archivo de formato JSON, XML o CSV.</a:t>
            </a:r>
            <a:endParaRPr lang="es-MX"/>
          </a:p>
        </p:txBody>
      </p:sp>
    </p:spTree>
    <p:extLst>
      <p:ext uri="{BB962C8B-B14F-4D97-AF65-F5344CB8AC3E}">
        <p14:creationId xmlns:p14="http://schemas.microsoft.com/office/powerpoint/2010/main" val="18977593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B2A2A-628D-B5D0-B3D8-0C0C21C2EFB5}"/>
              </a:ext>
            </a:extLst>
          </p:cNvPr>
          <p:cNvSpPr>
            <a:spLocks noGrp="1"/>
          </p:cNvSpPr>
          <p:nvPr>
            <p:ph type="title"/>
          </p:nvPr>
        </p:nvSpPr>
        <p:spPr>
          <a:xfrm>
            <a:off x="1115568" y="548640"/>
            <a:ext cx="10337461" cy="1171880"/>
          </a:xfrm>
        </p:spPr>
        <p:txBody>
          <a:bodyPr>
            <a:normAutofit/>
          </a:bodyPr>
          <a:lstStyle/>
          <a:p>
            <a:r>
              <a:rPr lang="es-MX" sz="3600"/>
              <a:t>Resultados (Librería de Inteligencia Artificial)</a:t>
            </a:r>
          </a:p>
        </p:txBody>
      </p:sp>
      <p:pic>
        <p:nvPicPr>
          <p:cNvPr id="4" name="Picture 4" descr="Text&#10;&#10;Description automatically generated">
            <a:extLst>
              <a:ext uri="{FF2B5EF4-FFF2-40B4-BE49-F238E27FC236}">
                <a16:creationId xmlns:a16="http://schemas.microsoft.com/office/drawing/2014/main" id="{0A72EB7A-9631-FF59-4CF2-9F544C06D21B}"/>
              </a:ext>
            </a:extLst>
          </p:cNvPr>
          <p:cNvPicPr>
            <a:picLocks noGrp="1" noChangeAspect="1"/>
          </p:cNvPicPr>
          <p:nvPr>
            <p:ph idx="1"/>
          </p:nvPr>
        </p:nvPicPr>
        <p:blipFill>
          <a:blip r:embed="rId2"/>
          <a:stretch>
            <a:fillRect/>
          </a:stretch>
        </p:blipFill>
        <p:spPr>
          <a:xfrm>
            <a:off x="265028" y="2253954"/>
            <a:ext cx="11646958" cy="4607983"/>
          </a:xfrm>
        </p:spPr>
      </p:pic>
    </p:spTree>
    <p:extLst>
      <p:ext uri="{BB962C8B-B14F-4D97-AF65-F5344CB8AC3E}">
        <p14:creationId xmlns:p14="http://schemas.microsoft.com/office/powerpoint/2010/main" val="27216822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7166-878F-4977-B8D3-29B3EF35DF3B}"/>
              </a:ext>
            </a:extLst>
          </p:cNvPr>
          <p:cNvSpPr>
            <a:spLocks noGrp="1"/>
          </p:cNvSpPr>
          <p:nvPr>
            <p:ph type="title"/>
          </p:nvPr>
        </p:nvSpPr>
        <p:spPr/>
        <p:txBody>
          <a:bodyPr/>
          <a:lstStyle/>
          <a:p>
            <a:r>
              <a:rPr lang="en-US" err="1"/>
              <a:t>Presupuesto</a:t>
            </a:r>
          </a:p>
        </p:txBody>
      </p:sp>
      <p:graphicFrame>
        <p:nvGraphicFramePr>
          <p:cNvPr id="5" name="Content Placeholder 4">
            <a:extLst>
              <a:ext uri="{FF2B5EF4-FFF2-40B4-BE49-F238E27FC236}">
                <a16:creationId xmlns:a16="http://schemas.microsoft.com/office/drawing/2014/main" id="{3760F153-F8F3-EB2D-E5C0-430F3F17335E}"/>
              </a:ext>
            </a:extLst>
          </p:cNvPr>
          <p:cNvGraphicFramePr>
            <a:graphicFrameLocks noGrp="1"/>
          </p:cNvGraphicFramePr>
          <p:nvPr>
            <p:ph idx="1"/>
            <p:extLst>
              <p:ext uri="{D42A27DB-BD31-4B8C-83A1-F6EECF244321}">
                <p14:modId xmlns:p14="http://schemas.microsoft.com/office/powerpoint/2010/main" val="2770533327"/>
              </p:ext>
            </p:extLst>
          </p:nvPr>
        </p:nvGraphicFramePr>
        <p:xfrm>
          <a:off x="565897" y="2291602"/>
          <a:ext cx="11176477" cy="1568696"/>
        </p:xfrm>
        <a:graphic>
          <a:graphicData uri="http://schemas.openxmlformats.org/drawingml/2006/table">
            <a:tbl>
              <a:tblPr firstRow="1" firstCol="1" bandRow="1">
                <a:tableStyleId>{638B1855-1B75-4FBE-930C-398BA8C253C6}</a:tableStyleId>
              </a:tblPr>
              <a:tblGrid>
                <a:gridCol w="3054108">
                  <a:extLst>
                    <a:ext uri="{9D8B030D-6E8A-4147-A177-3AD203B41FA5}">
                      <a16:colId xmlns:a16="http://schemas.microsoft.com/office/drawing/2014/main" val="90536560"/>
                    </a:ext>
                  </a:extLst>
                </a:gridCol>
                <a:gridCol w="2400252">
                  <a:extLst>
                    <a:ext uri="{9D8B030D-6E8A-4147-A177-3AD203B41FA5}">
                      <a16:colId xmlns:a16="http://schemas.microsoft.com/office/drawing/2014/main" val="1484163435"/>
                    </a:ext>
                  </a:extLst>
                </a:gridCol>
                <a:gridCol w="2688332">
                  <a:extLst>
                    <a:ext uri="{9D8B030D-6E8A-4147-A177-3AD203B41FA5}">
                      <a16:colId xmlns:a16="http://schemas.microsoft.com/office/drawing/2014/main" val="1070698818"/>
                    </a:ext>
                  </a:extLst>
                </a:gridCol>
                <a:gridCol w="3033785">
                  <a:extLst>
                    <a:ext uri="{9D8B030D-6E8A-4147-A177-3AD203B41FA5}">
                      <a16:colId xmlns:a16="http://schemas.microsoft.com/office/drawing/2014/main" val="1498395296"/>
                    </a:ext>
                  </a:extLst>
                </a:gridCol>
              </a:tblGrid>
              <a:tr h="306919">
                <a:tc gridSpan="4">
                  <a:txBody>
                    <a:bodyPr/>
                    <a:lstStyle/>
                    <a:p>
                      <a:pPr algn="ctr"/>
                      <a:r>
                        <a:rPr lang="es-ES">
                          <a:effectLst/>
                        </a:rPr>
                        <a:t>Único o por unidad de producción</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hMerge="1">
                  <a:txBody>
                    <a:bodyPr/>
                    <a:lstStyle/>
                    <a:p>
                      <a:endParaRPr lang="en-US"/>
                    </a:p>
                  </a:txBody>
                  <a:tcPr marL="0" marR="0" marT="0" marB="0" horzOverflow="overflow"/>
                </a:tc>
                <a:tc hMerge="1">
                  <a:txBody>
                    <a:bodyPr/>
                    <a:lstStyle/>
                    <a:p>
                      <a:endParaRPr lang="en-US"/>
                    </a:p>
                  </a:txBody>
                  <a:tcPr marL="0" marR="0" marT="0" marB="0" horzOverflow="overflow"/>
                </a:tc>
                <a:tc hMerge="1">
                  <a:txBody>
                    <a:bodyPr/>
                    <a:lstStyle/>
                    <a:p>
                      <a:endParaRPr lang="en-US"/>
                    </a:p>
                  </a:txBody>
                  <a:tcPr marL="0" marR="0" marT="0" marB="0" horzOverflow="overflow"/>
                </a:tc>
                <a:extLst>
                  <a:ext uri="{0D108BD9-81ED-4DB2-BD59-A6C34878D82A}">
                    <a16:rowId xmlns:a16="http://schemas.microsoft.com/office/drawing/2014/main" val="2724129715"/>
                  </a:ext>
                </a:extLst>
              </a:tr>
              <a:tr h="306919">
                <a:tc>
                  <a:txBody>
                    <a:bodyPr/>
                    <a:lstStyle/>
                    <a:p>
                      <a:pPr algn="ctr"/>
                      <a:r>
                        <a:rPr lang="es-ES">
                          <a:effectLst/>
                        </a:rPr>
                        <a:t>Producto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Unidades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Precio Unitario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Costo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402493470"/>
                  </a:ext>
                </a:extLst>
              </a:tr>
              <a:tr h="647939">
                <a:tc>
                  <a:txBody>
                    <a:bodyPr/>
                    <a:lstStyle/>
                    <a:p>
                      <a:r>
                        <a:rPr lang="es-ES">
                          <a:effectLst/>
                        </a:rPr>
                        <a:t>Impresora 3D </a:t>
                      </a:r>
                      <a:br>
                        <a:rPr lang="es-ES">
                          <a:effectLst/>
                        </a:rPr>
                      </a:br>
                      <a:r>
                        <a:rPr lang="es-ES">
                          <a:effectLst/>
                        </a:rPr>
                        <a:t>(</a:t>
                      </a:r>
                      <a:r>
                        <a:rPr lang="es-ES" err="1">
                          <a:effectLst/>
                        </a:rPr>
                        <a:t>Voxelab</a:t>
                      </a:r>
                      <a:r>
                        <a:rPr lang="es-ES">
                          <a:effectLst/>
                        </a:rPr>
                        <a:t> Aries)</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$8,826.00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$8,826.00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89957451"/>
                  </a:ext>
                </a:extLst>
              </a:tr>
              <a:tr h="306919">
                <a:tc>
                  <a:txBody>
                    <a:bodyPr/>
                    <a:lstStyle/>
                    <a:p>
                      <a:r>
                        <a:rPr lang="es-ES">
                          <a:effectLst/>
                        </a:rPr>
                        <a:t>Total</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endParaRPr lang="es-ES">
                        <a:effectLst/>
                      </a:endParaRP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$8,826.00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$8,826.00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070880814"/>
                  </a:ext>
                </a:extLst>
              </a:tr>
            </a:tbl>
          </a:graphicData>
        </a:graphic>
      </p:graphicFrame>
      <p:graphicFrame>
        <p:nvGraphicFramePr>
          <p:cNvPr id="7" name="Table 6">
            <a:extLst>
              <a:ext uri="{FF2B5EF4-FFF2-40B4-BE49-F238E27FC236}">
                <a16:creationId xmlns:a16="http://schemas.microsoft.com/office/drawing/2014/main" id="{6EC1E9AA-579D-CDBB-3805-9DB384CC3DEB}"/>
              </a:ext>
            </a:extLst>
          </p:cNvPr>
          <p:cNvGraphicFramePr>
            <a:graphicFrameLocks noGrp="1"/>
          </p:cNvGraphicFramePr>
          <p:nvPr>
            <p:extLst>
              <p:ext uri="{D42A27DB-BD31-4B8C-83A1-F6EECF244321}">
                <p14:modId xmlns:p14="http://schemas.microsoft.com/office/powerpoint/2010/main" val="125289428"/>
              </p:ext>
            </p:extLst>
          </p:nvPr>
        </p:nvGraphicFramePr>
        <p:xfrm>
          <a:off x="560294" y="4168588"/>
          <a:ext cx="11215216" cy="2237970"/>
        </p:xfrm>
        <a:graphic>
          <a:graphicData uri="http://schemas.openxmlformats.org/drawingml/2006/table">
            <a:tbl>
              <a:tblPr firstRow="1" firstCol="1" bandRow="1">
                <a:tableStyleId>{638B1855-1B75-4FBE-930C-398BA8C253C6}</a:tableStyleId>
              </a:tblPr>
              <a:tblGrid>
                <a:gridCol w="3064693">
                  <a:extLst>
                    <a:ext uri="{9D8B030D-6E8A-4147-A177-3AD203B41FA5}">
                      <a16:colId xmlns:a16="http://schemas.microsoft.com/office/drawing/2014/main" val="939291735"/>
                    </a:ext>
                  </a:extLst>
                </a:gridCol>
                <a:gridCol w="2408573">
                  <a:extLst>
                    <a:ext uri="{9D8B030D-6E8A-4147-A177-3AD203B41FA5}">
                      <a16:colId xmlns:a16="http://schemas.microsoft.com/office/drawing/2014/main" val="3887875581"/>
                    </a:ext>
                  </a:extLst>
                </a:gridCol>
                <a:gridCol w="2697648">
                  <a:extLst>
                    <a:ext uri="{9D8B030D-6E8A-4147-A177-3AD203B41FA5}">
                      <a16:colId xmlns:a16="http://schemas.microsoft.com/office/drawing/2014/main" val="2176466963"/>
                    </a:ext>
                  </a:extLst>
                </a:gridCol>
                <a:gridCol w="3044302">
                  <a:extLst>
                    <a:ext uri="{9D8B030D-6E8A-4147-A177-3AD203B41FA5}">
                      <a16:colId xmlns:a16="http://schemas.microsoft.com/office/drawing/2014/main" val="1151380578"/>
                    </a:ext>
                  </a:extLst>
                </a:gridCol>
              </a:tblGrid>
              <a:tr h="270292">
                <a:tc gridSpan="4">
                  <a:txBody>
                    <a:bodyPr/>
                    <a:lstStyle/>
                    <a:p>
                      <a:pPr algn="ctr"/>
                      <a:r>
                        <a:rPr lang="es-ES">
                          <a:effectLst/>
                        </a:rPr>
                        <a:t>Por cada 10 prótesis manufacturadas.</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hMerge="1">
                  <a:txBody>
                    <a:bodyPr/>
                    <a:lstStyle/>
                    <a:p>
                      <a:endParaRPr lang="en-US"/>
                    </a:p>
                  </a:txBody>
                  <a:tcPr marL="0" marR="0" marT="0" marB="0" horzOverflow="overflow"/>
                </a:tc>
                <a:tc hMerge="1">
                  <a:txBody>
                    <a:bodyPr/>
                    <a:lstStyle/>
                    <a:p>
                      <a:endParaRPr lang="en-US"/>
                    </a:p>
                  </a:txBody>
                  <a:tcPr marL="0" marR="0" marT="0" marB="0" horzOverflow="overflow"/>
                </a:tc>
                <a:tc hMerge="1">
                  <a:txBody>
                    <a:bodyPr/>
                    <a:lstStyle/>
                    <a:p>
                      <a:endParaRPr lang="en-US"/>
                    </a:p>
                  </a:txBody>
                  <a:tcPr marL="0" marR="0" marT="0" marB="0" horzOverflow="overflow"/>
                </a:tc>
                <a:extLst>
                  <a:ext uri="{0D108BD9-81ED-4DB2-BD59-A6C34878D82A}">
                    <a16:rowId xmlns:a16="http://schemas.microsoft.com/office/drawing/2014/main" val="1695920761"/>
                  </a:ext>
                </a:extLst>
              </a:tr>
              <a:tr h="563110">
                <a:tc>
                  <a:txBody>
                    <a:bodyPr/>
                    <a:lstStyle/>
                    <a:p>
                      <a:pPr algn="ctr"/>
                      <a:r>
                        <a:rPr lang="es-ES">
                          <a:effectLst/>
                        </a:rPr>
                        <a:t>Producto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Unidades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Precio Unitario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Costo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539977678"/>
                  </a:ext>
                </a:extLst>
              </a:tr>
              <a:tr h="563110">
                <a:tc>
                  <a:txBody>
                    <a:bodyPr/>
                    <a:lstStyle/>
                    <a:p>
                      <a:r>
                        <a:rPr lang="es-ES">
                          <a:effectLst/>
                        </a:rPr>
                        <a:t>Filamento PLA+ Plata</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$599.99</a:t>
                      </a:r>
                      <a:endParaRPr lang="en-US"/>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$599.99</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178286025"/>
                  </a:ext>
                </a:extLst>
              </a:tr>
              <a:tr h="563110">
                <a:tc>
                  <a:txBody>
                    <a:bodyPr/>
                    <a:lstStyle/>
                    <a:p>
                      <a:r>
                        <a:rPr lang="es-ES">
                          <a:effectLst/>
                        </a:rPr>
                        <a:t>Filamento PLA+ Blanco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$599.99</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$599.99</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97973016"/>
                  </a:ext>
                </a:extLst>
              </a:tr>
              <a:tr h="270292">
                <a:tc>
                  <a:txBody>
                    <a:bodyPr/>
                    <a:lstStyle/>
                    <a:p>
                      <a:r>
                        <a:rPr lang="es-ES">
                          <a:effectLst/>
                        </a:rPr>
                        <a:t>Total</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endParaRPr lang="es-ES">
                        <a:effectLst/>
                      </a:endParaRP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$1,199.98</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$1,199.98</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431173928"/>
                  </a:ext>
                </a:extLst>
              </a:tr>
            </a:tbl>
          </a:graphicData>
        </a:graphic>
      </p:graphicFrame>
      <p:sp>
        <p:nvSpPr>
          <p:cNvPr id="8" name="TextBox 7">
            <a:extLst>
              <a:ext uri="{FF2B5EF4-FFF2-40B4-BE49-F238E27FC236}">
                <a16:creationId xmlns:a16="http://schemas.microsoft.com/office/drawing/2014/main" id="{5F740DAE-EB22-77E1-C045-72EAC191D81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s-ES">
              <a:latin typeface="Arial"/>
              <a:cs typeface="Arial"/>
            </a:endParaRPr>
          </a:p>
        </p:txBody>
      </p:sp>
    </p:spTree>
    <p:extLst>
      <p:ext uri="{BB962C8B-B14F-4D97-AF65-F5344CB8AC3E}">
        <p14:creationId xmlns:p14="http://schemas.microsoft.com/office/powerpoint/2010/main" val="33681756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C0468-89F8-B58A-C439-9647B20D45DB}"/>
              </a:ext>
            </a:extLst>
          </p:cNvPr>
          <p:cNvSpPr>
            <a:spLocks noGrp="1"/>
          </p:cNvSpPr>
          <p:nvPr>
            <p:ph type="title"/>
          </p:nvPr>
        </p:nvSpPr>
        <p:spPr/>
        <p:txBody>
          <a:bodyPr/>
          <a:lstStyle/>
          <a:p>
            <a:r>
              <a:rPr lang="en-US" err="1"/>
              <a:t>Presupuesto</a:t>
            </a:r>
          </a:p>
        </p:txBody>
      </p:sp>
      <p:graphicFrame>
        <p:nvGraphicFramePr>
          <p:cNvPr id="5" name="Content Placeholder 4">
            <a:extLst>
              <a:ext uri="{FF2B5EF4-FFF2-40B4-BE49-F238E27FC236}">
                <a16:creationId xmlns:a16="http://schemas.microsoft.com/office/drawing/2014/main" id="{D81A1CF5-CBC8-5198-657F-238A5D6BC4F3}"/>
              </a:ext>
            </a:extLst>
          </p:cNvPr>
          <p:cNvGraphicFramePr>
            <a:graphicFrameLocks noGrp="1"/>
          </p:cNvGraphicFramePr>
          <p:nvPr>
            <p:ph idx="1"/>
            <p:extLst>
              <p:ext uri="{D42A27DB-BD31-4B8C-83A1-F6EECF244321}">
                <p14:modId xmlns:p14="http://schemas.microsoft.com/office/powerpoint/2010/main" val="4044043498"/>
              </p:ext>
            </p:extLst>
          </p:nvPr>
        </p:nvGraphicFramePr>
        <p:xfrm>
          <a:off x="571500" y="2263588"/>
          <a:ext cx="11232479" cy="4393544"/>
        </p:xfrm>
        <a:graphic>
          <a:graphicData uri="http://schemas.openxmlformats.org/drawingml/2006/table">
            <a:tbl>
              <a:tblPr firstRow="1" firstCol="1" bandRow="1">
                <a:tableStyleId>{638B1855-1B75-4FBE-930C-398BA8C253C6}</a:tableStyleId>
              </a:tblPr>
              <a:tblGrid>
                <a:gridCol w="4547455">
                  <a:extLst>
                    <a:ext uri="{9D8B030D-6E8A-4147-A177-3AD203B41FA5}">
                      <a16:colId xmlns:a16="http://schemas.microsoft.com/office/drawing/2014/main" val="1790081366"/>
                    </a:ext>
                  </a:extLst>
                </a:gridCol>
                <a:gridCol w="1268205">
                  <a:extLst>
                    <a:ext uri="{9D8B030D-6E8A-4147-A177-3AD203B41FA5}">
                      <a16:colId xmlns:a16="http://schemas.microsoft.com/office/drawing/2014/main" val="1572717247"/>
                    </a:ext>
                  </a:extLst>
                </a:gridCol>
                <a:gridCol w="2807069">
                  <a:extLst>
                    <a:ext uri="{9D8B030D-6E8A-4147-A177-3AD203B41FA5}">
                      <a16:colId xmlns:a16="http://schemas.microsoft.com/office/drawing/2014/main" val="3889218915"/>
                    </a:ext>
                  </a:extLst>
                </a:gridCol>
                <a:gridCol w="2609750">
                  <a:extLst>
                    <a:ext uri="{9D8B030D-6E8A-4147-A177-3AD203B41FA5}">
                      <a16:colId xmlns:a16="http://schemas.microsoft.com/office/drawing/2014/main" val="780752571"/>
                    </a:ext>
                  </a:extLst>
                </a:gridCol>
              </a:tblGrid>
              <a:tr h="189971">
                <a:tc gridSpan="4">
                  <a:txBody>
                    <a:bodyPr/>
                    <a:lstStyle/>
                    <a:p>
                      <a:pPr algn="ctr"/>
                      <a:r>
                        <a:rPr lang="es-ES">
                          <a:effectLst/>
                        </a:rPr>
                        <a:t>Por prótesis manufacturada</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hMerge="1">
                  <a:txBody>
                    <a:bodyPr/>
                    <a:lstStyle/>
                    <a:p>
                      <a:endParaRPr lang="en-US"/>
                    </a:p>
                  </a:txBody>
                  <a:tcPr marL="0" marR="0" marT="0" marB="0" horzOverflow="overflow"/>
                </a:tc>
                <a:tc hMerge="1">
                  <a:txBody>
                    <a:bodyPr/>
                    <a:lstStyle/>
                    <a:p>
                      <a:endParaRPr lang="en-US"/>
                    </a:p>
                  </a:txBody>
                  <a:tcPr marL="0" marR="0" marT="0" marB="0" horzOverflow="overflow"/>
                </a:tc>
                <a:tc hMerge="1">
                  <a:txBody>
                    <a:bodyPr/>
                    <a:lstStyle/>
                    <a:p>
                      <a:endParaRPr lang="en-US"/>
                    </a:p>
                  </a:txBody>
                  <a:tcPr marL="0" marR="0" marT="0" marB="0" horzOverflow="overflow"/>
                </a:tc>
                <a:extLst>
                  <a:ext uri="{0D108BD9-81ED-4DB2-BD59-A6C34878D82A}">
                    <a16:rowId xmlns:a16="http://schemas.microsoft.com/office/drawing/2014/main" val="1256999074"/>
                  </a:ext>
                </a:extLst>
              </a:tr>
              <a:tr h="387541">
                <a:tc>
                  <a:txBody>
                    <a:bodyPr/>
                    <a:lstStyle/>
                    <a:p>
                      <a:pPr algn="ctr"/>
                      <a:r>
                        <a:rPr lang="es-ES">
                          <a:effectLst/>
                        </a:rPr>
                        <a:t>Producto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Unidades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Precio Unitario</a:t>
                      </a:r>
                      <a:br>
                        <a:rPr lang="es-ES">
                          <a:effectLst/>
                        </a:rPr>
                      </a:br>
                      <a:r>
                        <a:rPr lang="es-ES">
                          <a:effectLst/>
                        </a:rPr>
                        <a:t>(pesos mexicanos)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ctr"/>
                      <a:r>
                        <a:rPr lang="es-ES">
                          <a:effectLst/>
                        </a:rPr>
                        <a:t>Costo</a:t>
                      </a:r>
                    </a:p>
                    <a:p>
                      <a:pPr algn="ctr"/>
                      <a:r>
                        <a:rPr lang="es-ES">
                          <a:effectLst/>
                        </a:rPr>
                        <a:t>(pesos mexicanos)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024386255"/>
                  </a:ext>
                </a:extLst>
              </a:tr>
              <a:tr h="189971">
                <a:tc>
                  <a:txBody>
                    <a:bodyPr/>
                    <a:lstStyle/>
                    <a:p>
                      <a:r>
                        <a:rPr lang="es-ES" sz="1200">
                          <a:effectLst/>
                        </a:rPr>
                        <a:t>FPGA Altera </a:t>
                      </a:r>
                      <a:r>
                        <a:rPr lang="es-ES" sz="1200" err="1">
                          <a:effectLst/>
                        </a:rPr>
                        <a:t>Cyclone</a:t>
                      </a:r>
                      <a:r>
                        <a:rPr lang="es-ES" sz="1200">
                          <a:effectLst/>
                        </a:rPr>
                        <a:t> IV</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$1,159.00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$1,159.00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48447227"/>
                  </a:ext>
                </a:extLst>
              </a:tr>
              <a:tr h="189971">
                <a:tc>
                  <a:txBody>
                    <a:bodyPr/>
                    <a:lstStyle/>
                    <a:p>
                      <a:r>
                        <a:rPr lang="es-ES" sz="1200">
                          <a:effectLst/>
                        </a:rPr>
                        <a:t>Baleros (Rodamientos)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24</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$7.00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$168.00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480194257"/>
                  </a:ext>
                </a:extLst>
              </a:tr>
              <a:tr h="189971">
                <a:tc>
                  <a:txBody>
                    <a:bodyPr/>
                    <a:lstStyle/>
                    <a:p>
                      <a:r>
                        <a:rPr lang="es-ES" sz="1200">
                          <a:effectLst/>
                        </a:rPr>
                        <a:t>Raspberry Pi Zero</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$447.00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$447.00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976383303"/>
                  </a:ext>
                </a:extLst>
              </a:tr>
              <a:tr h="189971">
                <a:tc>
                  <a:txBody>
                    <a:bodyPr/>
                    <a:lstStyle/>
                    <a:p>
                      <a:r>
                        <a:rPr lang="es-ES" sz="1200">
                          <a:effectLst/>
                        </a:rPr>
                        <a:t>Servomotor mg995</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6</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$127.00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$762.00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108077171"/>
                  </a:ext>
                </a:extLst>
              </a:tr>
              <a:tr h="268941">
                <a:tc>
                  <a:txBody>
                    <a:bodyPr/>
                    <a:lstStyle/>
                    <a:p>
                      <a:r>
                        <a:rPr lang="es-ES" sz="1200">
                          <a:effectLst/>
                        </a:rPr>
                        <a:t>Tornillos con Tuerca M2x12mm</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50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$3.20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$160.00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889789004"/>
                  </a:ext>
                </a:extLst>
              </a:tr>
              <a:tr h="189971">
                <a:tc>
                  <a:txBody>
                    <a:bodyPr/>
                    <a:lstStyle/>
                    <a:p>
                      <a:r>
                        <a:rPr lang="es-ES" sz="1200">
                          <a:effectLst/>
                        </a:rPr>
                        <a:t>ADC 0808</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2</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$32.00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$64.00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520319083"/>
                  </a:ext>
                </a:extLst>
              </a:tr>
              <a:tr h="189971">
                <a:tc>
                  <a:txBody>
                    <a:bodyPr/>
                    <a:lstStyle/>
                    <a:p>
                      <a:r>
                        <a:rPr lang="es-ES" sz="1200">
                          <a:effectLst/>
                        </a:rPr>
                        <a:t>Placa Fenólica 5x5</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084699347"/>
                  </a:ext>
                </a:extLst>
              </a:tr>
              <a:tr h="189971">
                <a:tc>
                  <a:txBody>
                    <a:bodyPr/>
                    <a:lstStyle/>
                    <a:p>
                      <a:r>
                        <a:rPr lang="es-ES" sz="1200">
                          <a:effectLst/>
                        </a:rPr>
                        <a:t>Rollo 100gr soldadura</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$160.00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$160.00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033308589"/>
                  </a:ext>
                </a:extLst>
              </a:tr>
              <a:tr h="553064">
                <a:tc>
                  <a:txBody>
                    <a:bodyPr/>
                    <a:lstStyle/>
                    <a:p>
                      <a:pPr algn="l"/>
                      <a:r>
                        <a:rPr lang="es-MX" sz="1200">
                          <a:effectLst/>
                        </a:rPr>
                        <a:t>Paquete cables jumper Dupont Hembra-hembra, Macho-macho, Hembra-macho. </a:t>
                      </a:r>
                    </a:p>
                    <a:p>
                      <a:endParaRPr lang="es-MX" sz="1200">
                        <a:effectLst/>
                      </a:endParaRP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$94.00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$94.00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970195897"/>
                  </a:ext>
                </a:extLst>
              </a:tr>
              <a:tr h="189971">
                <a:tc>
                  <a:txBody>
                    <a:bodyPr/>
                    <a:lstStyle/>
                    <a:p>
                      <a:r>
                        <a:rPr lang="es-MX" sz="1200">
                          <a:effectLst/>
                        </a:rPr>
                        <a:t>Electrodo EMG.</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12</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$38.94</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$467.28</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92962431"/>
                  </a:ext>
                </a:extLst>
              </a:tr>
              <a:tr h="268941">
                <a:tc>
                  <a:txBody>
                    <a:bodyPr/>
                    <a:lstStyle/>
                    <a:p>
                      <a:r>
                        <a:rPr lang="es-MX" sz="1200">
                          <a:effectLst/>
                        </a:rPr>
                        <a:t>Amplificador Operacional TL084 10 piezas.</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$110.00</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438152343"/>
                  </a:ext>
                </a:extLst>
              </a:tr>
              <a:tr h="189971">
                <a:tc>
                  <a:txBody>
                    <a:bodyPr/>
                    <a:lstStyle/>
                    <a:p>
                      <a:r>
                        <a:rPr lang="es-ES" sz="1200">
                          <a:effectLst/>
                        </a:rPr>
                        <a:t>Total</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endParaRPr lang="es-ES">
                        <a:effectLst/>
                      </a:endParaRP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$2,188.00</a:t>
                      </a:r>
                    </a:p>
                  </a:txBody>
                  <a:tcPr marL="68580" marR="68580" marT="0" marB="0">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a:r>
                        <a:rPr lang="es-ES">
                          <a:effectLst/>
                        </a:rPr>
                        <a:t>$3,601.28</a:t>
                      </a:r>
                    </a:p>
                  </a:txBody>
                  <a:tcPr marL="68580" marR="68580" marT="0" marB="0"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905259946"/>
                  </a:ext>
                </a:extLst>
              </a:tr>
            </a:tbl>
          </a:graphicData>
        </a:graphic>
      </p:graphicFrame>
      <p:sp>
        <p:nvSpPr>
          <p:cNvPr id="6" name="TextBox 5">
            <a:extLst>
              <a:ext uri="{FF2B5EF4-FFF2-40B4-BE49-F238E27FC236}">
                <a16:creationId xmlns:a16="http://schemas.microsoft.com/office/drawing/2014/main" id="{9B084BC2-5CEE-A4E4-80E3-B8EBFD2A7FCA}"/>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20128543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0948A-9636-D7AD-51E3-00F554040EC4}"/>
              </a:ext>
            </a:extLst>
          </p:cNvPr>
          <p:cNvSpPr>
            <a:spLocks noGrp="1"/>
          </p:cNvSpPr>
          <p:nvPr>
            <p:ph type="title"/>
          </p:nvPr>
        </p:nvSpPr>
        <p:spPr/>
        <p:txBody>
          <a:bodyPr/>
          <a:lstStyle/>
          <a:p>
            <a:r>
              <a:rPr lang="en-US" err="1"/>
              <a:t>Conclusiones</a:t>
            </a:r>
          </a:p>
        </p:txBody>
      </p:sp>
      <p:sp>
        <p:nvSpPr>
          <p:cNvPr id="3" name="Content Placeholder 2">
            <a:extLst>
              <a:ext uri="{FF2B5EF4-FFF2-40B4-BE49-F238E27FC236}">
                <a16:creationId xmlns:a16="http://schemas.microsoft.com/office/drawing/2014/main" id="{CA546986-EA73-D264-9B9B-0AB311E637E6}"/>
              </a:ext>
            </a:extLst>
          </p:cNvPr>
          <p:cNvSpPr>
            <a:spLocks noGrp="1"/>
          </p:cNvSpPr>
          <p:nvPr>
            <p:ph idx="1"/>
          </p:nvPr>
        </p:nvSpPr>
        <p:spPr/>
        <p:txBody>
          <a:bodyPr vert="horz" lIns="91440" tIns="45720" rIns="91440" bIns="45720" rtlCol="0" anchor="t">
            <a:normAutofit fontScale="92500" lnSpcReduction="20000"/>
          </a:bodyPr>
          <a:lstStyle/>
          <a:p>
            <a:pPr marL="0" indent="0" algn="just">
              <a:buNone/>
            </a:pPr>
            <a:r>
              <a:rPr lang="es-MX">
                <a:ea typeface="+mn-lt"/>
                <a:cs typeface="+mn-lt"/>
              </a:rPr>
              <a:t>Hay una inmensa variedad de filamentos en la que se puede producir o fabricar la prótesis, unos produciendo mejores resultados que otros en cuestión de resistencia, calidad y facilidad de impresión; Se abre la posibilidad de producir piezas con materiales de </a:t>
            </a:r>
            <a:r>
              <a:rPr lang="es-MX" b="1">
                <a:ea typeface="+mn-lt"/>
                <a:cs typeface="+mn-lt"/>
              </a:rPr>
              <a:t>grado militar</a:t>
            </a:r>
            <a:r>
              <a:rPr lang="es-MX">
                <a:ea typeface="+mn-lt"/>
                <a:cs typeface="+mn-lt"/>
              </a:rPr>
              <a:t>, dando a lugar gamas y personalización del producto para las necesidades específicas del usuario final. </a:t>
            </a:r>
            <a:endParaRPr lang="en-US">
              <a:ea typeface="+mn-lt"/>
              <a:cs typeface="+mn-lt"/>
            </a:endParaRPr>
          </a:p>
          <a:p>
            <a:pPr marL="0" indent="0" algn="just">
              <a:buNone/>
            </a:pPr>
            <a:r>
              <a:rPr lang="es-MX">
                <a:ea typeface="+mn-lt"/>
                <a:cs typeface="+mn-lt"/>
              </a:rPr>
              <a:t>La impresión 3D abre la posibilidad de que cada dueño de una prótesis pueda fabricar sus propios repuestos, personalizar y hasta mejorar la infraestructura física de su producto mientras aprende y fomenta su creatividad, permitiendo que cada persona provea un nivel de </a:t>
            </a:r>
            <a:r>
              <a:rPr lang="es-MX" b="1">
                <a:ea typeface="+mn-lt"/>
                <a:cs typeface="+mn-lt"/>
              </a:rPr>
              <a:t>personalización </a:t>
            </a:r>
            <a:r>
              <a:rPr lang="es-MX">
                <a:ea typeface="+mn-lt"/>
                <a:cs typeface="+mn-lt"/>
              </a:rPr>
              <a:t>en cuanto a la estructura anatómica y motriz de la misma.</a:t>
            </a:r>
            <a:r>
              <a:rPr lang="en-US">
                <a:ea typeface="+mn-lt"/>
                <a:cs typeface="+mn-lt"/>
              </a:rPr>
              <a:t> </a:t>
            </a:r>
            <a:endParaRPr lang="en-US"/>
          </a:p>
        </p:txBody>
      </p:sp>
    </p:spTree>
    <p:extLst>
      <p:ext uri="{BB962C8B-B14F-4D97-AF65-F5344CB8AC3E}">
        <p14:creationId xmlns:p14="http://schemas.microsoft.com/office/powerpoint/2010/main" val="3785963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9A9DA9-7DC8-488B-A882-123947B0F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43857" y="633619"/>
            <a:ext cx="6838569"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717D091-0EED-B1A4-ED43-3E402BBACAD3}"/>
              </a:ext>
            </a:extLst>
          </p:cNvPr>
          <p:cNvSpPr>
            <a:spLocks noGrp="1"/>
          </p:cNvSpPr>
          <p:nvPr>
            <p:ph type="title"/>
          </p:nvPr>
        </p:nvSpPr>
        <p:spPr>
          <a:xfrm>
            <a:off x="5359510" y="978619"/>
            <a:ext cx="5991244" cy="1106424"/>
          </a:xfrm>
        </p:spPr>
        <p:txBody>
          <a:bodyPr>
            <a:normAutofit/>
          </a:bodyPr>
          <a:lstStyle/>
          <a:p>
            <a:r>
              <a:rPr lang="en-US" sz="3200"/>
              <a:t>Planteamiento del Problema</a:t>
            </a:r>
          </a:p>
        </p:txBody>
      </p:sp>
      <p:pic>
        <p:nvPicPr>
          <p:cNvPr id="4" name="Picture 4">
            <a:extLst>
              <a:ext uri="{FF2B5EF4-FFF2-40B4-BE49-F238E27FC236}">
                <a16:creationId xmlns:a16="http://schemas.microsoft.com/office/drawing/2014/main" id="{4BB7EAE4-D62A-78A7-B94B-900DDD988BC3}"/>
              </a:ext>
            </a:extLst>
          </p:cNvPr>
          <p:cNvPicPr>
            <a:picLocks noChangeAspect="1"/>
          </p:cNvPicPr>
          <p:nvPr/>
        </p:nvPicPr>
        <p:blipFill>
          <a:blip r:embed="rId2"/>
          <a:stretch>
            <a:fillRect/>
          </a:stretch>
        </p:blipFill>
        <p:spPr>
          <a:xfrm>
            <a:off x="702075" y="1520035"/>
            <a:ext cx="3415421" cy="3415421"/>
          </a:xfrm>
          <a:prstGeom prst="rect">
            <a:avLst/>
          </a:prstGeom>
        </p:spPr>
      </p:pic>
      <p:sp>
        <p:nvSpPr>
          <p:cNvPr id="13" name="Rectangle 12">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79848" y="1171300"/>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14">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7859" y="2093976"/>
            <a:ext cx="5846683"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0E430D0D-D73C-20CC-7458-52CAB0A01F16}"/>
              </a:ext>
            </a:extLst>
          </p:cNvPr>
          <p:cNvSpPr>
            <a:spLocks noGrp="1"/>
          </p:cNvSpPr>
          <p:nvPr>
            <p:ph idx="1"/>
          </p:nvPr>
        </p:nvSpPr>
        <p:spPr>
          <a:xfrm>
            <a:off x="5356861" y="2252870"/>
            <a:ext cx="5993892" cy="3560251"/>
          </a:xfrm>
        </p:spPr>
        <p:txBody>
          <a:bodyPr vert="horz" lIns="91440" tIns="45720" rIns="91440" bIns="45720" rtlCol="0" anchor="t">
            <a:normAutofit/>
          </a:bodyPr>
          <a:lstStyle/>
          <a:p>
            <a:pPr marL="0" indent="0" algn="just">
              <a:buNone/>
            </a:pPr>
            <a:r>
              <a:rPr lang="es-MX" sz="1800" dirty="0"/>
              <a:t>En el 2010 se registró que más del 15% de las amputaciones correspondieron a AES. El problema se presenta en la </a:t>
            </a:r>
            <a:r>
              <a:rPr lang="es-MX" sz="1800" b="1" dirty="0"/>
              <a:t>falta de accesibilidad económica y tecnológica</a:t>
            </a:r>
            <a:r>
              <a:rPr lang="es-MX" sz="1800" dirty="0"/>
              <a:t>, ya que según el INEGI en el año 2019 tan solo un 10% de personas amputadas cuentan con una prótesis. Por ello se busca:</a:t>
            </a:r>
            <a:endParaRPr lang="es-MX" dirty="0"/>
          </a:p>
          <a:p>
            <a:pPr lvl="1" algn="just"/>
            <a:r>
              <a:rPr lang="es-MX" sz="1800" dirty="0"/>
              <a:t>Ofrecer bajo costo accesible.</a:t>
            </a:r>
          </a:p>
          <a:p>
            <a:pPr lvl="1" algn="just"/>
            <a:r>
              <a:rPr lang="es-MX" sz="1800" dirty="0"/>
              <a:t>Alta funcionalidad; movilidad de cada dedo.</a:t>
            </a:r>
          </a:p>
          <a:p>
            <a:pPr lvl="1" algn="just"/>
            <a:r>
              <a:rPr lang="es-MX" sz="1800" dirty="0"/>
              <a:t>Más confianza al portador para realizar tareas cotidianas.</a:t>
            </a:r>
          </a:p>
          <a:p>
            <a:pPr lvl="1" algn="just"/>
            <a:endParaRPr lang="es-MX" sz="1800" dirty="0"/>
          </a:p>
        </p:txBody>
      </p:sp>
      <p:sp>
        <p:nvSpPr>
          <p:cNvPr id="6" name="Content Placeholder 2">
            <a:extLst>
              <a:ext uri="{FF2B5EF4-FFF2-40B4-BE49-F238E27FC236}">
                <a16:creationId xmlns:a16="http://schemas.microsoft.com/office/drawing/2014/main" id="{CDD2DF8D-D641-4E96-A9B0-89D43D7FD64C}"/>
              </a:ext>
            </a:extLst>
          </p:cNvPr>
          <p:cNvSpPr txBox="1">
            <a:spLocks/>
          </p:cNvSpPr>
          <p:nvPr/>
        </p:nvSpPr>
        <p:spPr>
          <a:xfrm>
            <a:off x="865375" y="4921307"/>
            <a:ext cx="3089664" cy="972326"/>
          </a:xfrm>
          <a:prstGeom prst="rect">
            <a:avLst/>
          </a:prstGeom>
        </p:spPr>
        <p:txBody>
          <a:bodyPr vert="horz" lIns="91440" tIns="45720" rIns="91440" bIns="45720" rtlCol="0" anchor="t">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300"/>
              <a:t>El 85% con AES son hombres y </a:t>
            </a:r>
            <a:r>
              <a:rPr lang="en-US" sz="1300" err="1"/>
              <a:t>el</a:t>
            </a:r>
            <a:r>
              <a:rPr lang="en-US" sz="1300"/>
              <a:t> resto </a:t>
            </a:r>
            <a:r>
              <a:rPr lang="en-US" sz="1300" err="1"/>
              <a:t>mujeres</a:t>
            </a:r>
            <a:r>
              <a:rPr lang="en-US" sz="1300"/>
              <a:t>, con </a:t>
            </a:r>
            <a:r>
              <a:rPr lang="en-US" sz="1300" err="1"/>
              <a:t>edades</a:t>
            </a:r>
            <a:r>
              <a:rPr lang="en-US" sz="1300"/>
              <a:t> entre 20 y 40 </a:t>
            </a:r>
            <a:r>
              <a:rPr lang="en-US" sz="1300" err="1"/>
              <a:t>años</a:t>
            </a:r>
            <a:endParaRPr lang="en-US" sz="1300"/>
          </a:p>
        </p:txBody>
      </p:sp>
    </p:spTree>
    <p:extLst>
      <p:ext uri="{BB962C8B-B14F-4D97-AF65-F5344CB8AC3E}">
        <p14:creationId xmlns:p14="http://schemas.microsoft.com/office/powerpoint/2010/main" val="6704141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6276016-3A14-10B2-FB7F-03C3CAAC2615}"/>
              </a:ext>
            </a:extLst>
          </p:cNvPr>
          <p:cNvSpPr>
            <a:spLocks noGrp="1"/>
          </p:cNvSpPr>
          <p:nvPr>
            <p:ph type="title"/>
          </p:nvPr>
        </p:nvSpPr>
        <p:spPr/>
        <p:txBody>
          <a:bodyPr/>
          <a:lstStyle/>
          <a:p>
            <a:r>
              <a:rPr lang="es-MX" dirty="0"/>
              <a:t>Objetivo general</a:t>
            </a:r>
          </a:p>
        </p:txBody>
      </p:sp>
      <p:sp>
        <p:nvSpPr>
          <p:cNvPr id="4" name="Marcador de contenido 3">
            <a:extLst>
              <a:ext uri="{FF2B5EF4-FFF2-40B4-BE49-F238E27FC236}">
                <a16:creationId xmlns:a16="http://schemas.microsoft.com/office/drawing/2014/main" id="{A5788D79-DC55-2A31-D049-353C1D7FA5BC}"/>
              </a:ext>
            </a:extLst>
          </p:cNvPr>
          <p:cNvSpPr>
            <a:spLocks noGrp="1"/>
          </p:cNvSpPr>
          <p:nvPr>
            <p:ph sz="half" idx="2"/>
          </p:nvPr>
        </p:nvSpPr>
        <p:spPr>
          <a:xfrm>
            <a:off x="407694" y="2522370"/>
            <a:ext cx="11158083" cy="3539716"/>
          </a:xfrm>
        </p:spPr>
        <p:txBody>
          <a:bodyPr vert="horz" lIns="91440" tIns="45720" rIns="91440" bIns="45720" rtlCol="0" anchor="t">
            <a:noAutofit/>
          </a:bodyPr>
          <a:lstStyle/>
          <a:p>
            <a:pPr marL="342900" indent="-342900" algn="just"/>
            <a:r>
              <a:rPr lang="es-MX">
                <a:ea typeface="+mn-lt"/>
                <a:cs typeface="+mn-lt"/>
              </a:rPr>
              <a:t>Diseñar e implementar un modelo de machine </a:t>
            </a:r>
            <a:r>
              <a:rPr lang="es-MX" err="1">
                <a:ea typeface="+mn-lt"/>
                <a:cs typeface="+mn-lt"/>
              </a:rPr>
              <a:t>learning</a:t>
            </a:r>
            <a:r>
              <a:rPr lang="es-MX">
                <a:ea typeface="+mn-lt"/>
                <a:cs typeface="+mn-lt"/>
              </a:rPr>
              <a:t> capaz de traducir las señales EMG a movimientos inducidos en una prótesis de bajo coste desarrollada con fabricación aditiva, brindando una prótesis antropomórfica y antropométrica la cual pretende conseguir soluciones viables, de carácter práctico y accesible a cualquier usuario, mejorando así la calidad de vida a quienes sufren AES.</a:t>
            </a:r>
            <a:endParaRPr lang="en-US" sz="4000"/>
          </a:p>
          <a:p>
            <a:endParaRPr lang="es-MX"/>
          </a:p>
        </p:txBody>
      </p:sp>
    </p:spTree>
    <p:extLst>
      <p:ext uri="{BB962C8B-B14F-4D97-AF65-F5344CB8AC3E}">
        <p14:creationId xmlns:p14="http://schemas.microsoft.com/office/powerpoint/2010/main" val="880977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7E25D6-A774-F469-7A44-A8992CEDDEEB}"/>
              </a:ext>
            </a:extLst>
          </p:cNvPr>
          <p:cNvSpPr>
            <a:spLocks noGrp="1"/>
          </p:cNvSpPr>
          <p:nvPr>
            <p:ph type="title"/>
          </p:nvPr>
        </p:nvSpPr>
        <p:spPr/>
        <p:txBody>
          <a:bodyPr/>
          <a:lstStyle/>
          <a:p>
            <a:r>
              <a:rPr lang="es-MX"/>
              <a:t>Hipótesis</a:t>
            </a:r>
          </a:p>
        </p:txBody>
      </p:sp>
      <p:sp>
        <p:nvSpPr>
          <p:cNvPr id="3" name="Marcador de texto 2">
            <a:extLst>
              <a:ext uri="{FF2B5EF4-FFF2-40B4-BE49-F238E27FC236}">
                <a16:creationId xmlns:a16="http://schemas.microsoft.com/office/drawing/2014/main" id="{32363C12-CC0A-10C5-C094-5A07D8BF28F7}"/>
              </a:ext>
            </a:extLst>
          </p:cNvPr>
          <p:cNvSpPr>
            <a:spLocks noGrp="1"/>
          </p:cNvSpPr>
          <p:nvPr>
            <p:ph type="body" idx="1"/>
          </p:nvPr>
        </p:nvSpPr>
        <p:spPr/>
        <p:txBody>
          <a:bodyPr/>
          <a:lstStyle/>
          <a:p>
            <a:r>
              <a:rPr lang="es-MX"/>
              <a:t>Alternativa (H1)</a:t>
            </a:r>
          </a:p>
        </p:txBody>
      </p:sp>
      <p:sp>
        <p:nvSpPr>
          <p:cNvPr id="4" name="Marcador de contenido 3">
            <a:extLst>
              <a:ext uri="{FF2B5EF4-FFF2-40B4-BE49-F238E27FC236}">
                <a16:creationId xmlns:a16="http://schemas.microsoft.com/office/drawing/2014/main" id="{3FB3C71D-B915-EA11-4040-B240F3AB7FE3}"/>
              </a:ext>
            </a:extLst>
          </p:cNvPr>
          <p:cNvSpPr>
            <a:spLocks noGrp="1"/>
          </p:cNvSpPr>
          <p:nvPr>
            <p:ph sz="half" idx="2"/>
          </p:nvPr>
        </p:nvSpPr>
        <p:spPr>
          <a:xfrm>
            <a:off x="1043681" y="3189311"/>
            <a:ext cx="4880251" cy="2982889"/>
          </a:xfrm>
        </p:spPr>
        <p:txBody>
          <a:bodyPr vert="horz" lIns="91440" tIns="45720" rIns="91440" bIns="45720" rtlCol="0" anchor="t">
            <a:normAutofit fontScale="92500" lnSpcReduction="10000"/>
          </a:bodyPr>
          <a:lstStyle/>
          <a:p>
            <a:pPr algn="just"/>
            <a:r>
              <a:rPr lang="es-MX" dirty="0">
                <a:ea typeface="+mn-lt"/>
                <a:cs typeface="+mn-lt"/>
              </a:rPr>
              <a:t>El conjunto de datos resultante de la lectura de señales EMG, produce un modelo de inteligencia artificial preciso, capaz de controlar una prótesis antropomórfica alimentada con una serie de señales </a:t>
            </a:r>
            <a:r>
              <a:rPr lang="es-MX" dirty="0" err="1">
                <a:ea typeface="+mn-lt"/>
                <a:cs typeface="+mn-lt"/>
              </a:rPr>
              <a:t>electromiograficas</a:t>
            </a:r>
            <a:r>
              <a:rPr lang="es-MX" dirty="0">
                <a:ea typeface="+mn-lt"/>
                <a:cs typeface="+mn-lt"/>
              </a:rPr>
              <a:t>.</a:t>
            </a:r>
            <a:endParaRPr lang="en-US" dirty="0"/>
          </a:p>
        </p:txBody>
      </p:sp>
      <p:sp>
        <p:nvSpPr>
          <p:cNvPr id="5" name="Marcador de texto 4">
            <a:extLst>
              <a:ext uri="{FF2B5EF4-FFF2-40B4-BE49-F238E27FC236}">
                <a16:creationId xmlns:a16="http://schemas.microsoft.com/office/drawing/2014/main" id="{62DC0CB9-A958-7635-8975-6A0000869D0A}"/>
              </a:ext>
            </a:extLst>
          </p:cNvPr>
          <p:cNvSpPr>
            <a:spLocks noGrp="1"/>
          </p:cNvSpPr>
          <p:nvPr>
            <p:ph type="body" sz="quarter" idx="3"/>
          </p:nvPr>
        </p:nvSpPr>
        <p:spPr/>
        <p:txBody>
          <a:bodyPr/>
          <a:lstStyle/>
          <a:p>
            <a:r>
              <a:rPr lang="es-MX"/>
              <a:t>Nula (H0)</a:t>
            </a:r>
          </a:p>
        </p:txBody>
      </p:sp>
      <p:sp>
        <p:nvSpPr>
          <p:cNvPr id="6" name="Marcador de contenido 5">
            <a:extLst>
              <a:ext uri="{FF2B5EF4-FFF2-40B4-BE49-F238E27FC236}">
                <a16:creationId xmlns:a16="http://schemas.microsoft.com/office/drawing/2014/main" id="{63EE232C-6ED6-6F93-F04D-718483FDA412}"/>
              </a:ext>
            </a:extLst>
          </p:cNvPr>
          <p:cNvSpPr>
            <a:spLocks noGrp="1"/>
          </p:cNvSpPr>
          <p:nvPr>
            <p:ph sz="quarter" idx="4"/>
          </p:nvPr>
        </p:nvSpPr>
        <p:spPr/>
        <p:txBody>
          <a:bodyPr vert="horz" lIns="91440" tIns="45720" rIns="91440" bIns="45720" rtlCol="0" anchor="t">
            <a:normAutofit fontScale="92500" lnSpcReduction="10000"/>
          </a:bodyPr>
          <a:lstStyle/>
          <a:p>
            <a:pPr algn="just"/>
            <a:r>
              <a:rPr lang="es-MX">
                <a:ea typeface="+mn-lt"/>
                <a:cs typeface="+mn-lt"/>
              </a:rPr>
              <a:t>El conjunto de datos resultante de la lectura de señales EMG, no produce un modelo de inteligencia artificial preciso, el cual no es capaz de controlar una prótesis antropomórfica alimentada con una serie de señales </a:t>
            </a:r>
            <a:r>
              <a:rPr lang="es-MX" err="1">
                <a:ea typeface="+mn-lt"/>
                <a:cs typeface="+mn-lt"/>
              </a:rPr>
              <a:t>electromiograficas</a:t>
            </a:r>
            <a:r>
              <a:rPr lang="es-MX">
                <a:ea typeface="+mn-lt"/>
                <a:cs typeface="+mn-lt"/>
              </a:rPr>
              <a:t>.</a:t>
            </a:r>
            <a:endParaRPr lang="en-US"/>
          </a:p>
        </p:txBody>
      </p:sp>
    </p:spTree>
    <p:extLst>
      <p:ext uri="{BB962C8B-B14F-4D97-AF65-F5344CB8AC3E}">
        <p14:creationId xmlns:p14="http://schemas.microsoft.com/office/powerpoint/2010/main" val="349633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2" name="Rectangle 6">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Rectangle 8">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4" name="Rectangle 10">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Freeform: Shape 12">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chemeClr val="tx2">
                <a:lumMod val="10000"/>
                <a:lumOff val="90000"/>
              </a:schemeClr>
            </a:solidFill>
          </a:ln>
          <a:effectLst>
            <a:outerShdw blurRad="63500" sx="102000" sy="102000" algn="ctr" rotWithShape="0">
              <a:schemeClr val="bg1">
                <a:lumMod val="8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6" name="Freeform: Shape 14">
            <a:extLst>
              <a:ext uri="{FF2B5EF4-FFF2-40B4-BE49-F238E27FC236}">
                <a16:creationId xmlns:a16="http://schemas.microsoft.com/office/drawing/2014/main" id="{9C45F024-2468-4D8A-9E11-BB2B1E0A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F643D674-B45B-37F1-94B8-F7A8DF957BF3}"/>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7200"/>
              <a:t>Metodología</a:t>
            </a:r>
          </a:p>
        </p:txBody>
      </p:sp>
      <p:sp>
        <p:nvSpPr>
          <p:cNvPr id="37" name="Rectangle 16">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63325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301631-F158-AB4D-5713-75AE53B61AF8}"/>
              </a:ext>
            </a:extLst>
          </p:cNvPr>
          <p:cNvSpPr>
            <a:spLocks noGrp="1"/>
          </p:cNvSpPr>
          <p:nvPr>
            <p:ph type="title"/>
          </p:nvPr>
        </p:nvSpPr>
        <p:spPr/>
        <p:txBody>
          <a:bodyPr/>
          <a:lstStyle/>
          <a:p>
            <a:r>
              <a:rPr lang="es-MX"/>
              <a:t>Tipo de estudio</a:t>
            </a:r>
          </a:p>
        </p:txBody>
      </p:sp>
      <p:sp>
        <p:nvSpPr>
          <p:cNvPr id="3" name="Marcador de contenido 2">
            <a:extLst>
              <a:ext uri="{FF2B5EF4-FFF2-40B4-BE49-F238E27FC236}">
                <a16:creationId xmlns:a16="http://schemas.microsoft.com/office/drawing/2014/main" id="{6AE0F23E-B955-7CCB-B5A9-A45B860E4807}"/>
              </a:ext>
            </a:extLst>
          </p:cNvPr>
          <p:cNvSpPr>
            <a:spLocks noGrp="1"/>
          </p:cNvSpPr>
          <p:nvPr>
            <p:ph idx="1"/>
          </p:nvPr>
        </p:nvSpPr>
        <p:spPr/>
        <p:txBody>
          <a:bodyPr vert="horz" lIns="91440" tIns="45720" rIns="91440" bIns="45720" rtlCol="0" anchor="t">
            <a:normAutofit/>
          </a:bodyPr>
          <a:lstStyle/>
          <a:p>
            <a:pPr algn="just"/>
            <a:r>
              <a:rPr lang="es">
                <a:ea typeface="+mn-lt"/>
                <a:cs typeface="+mn-lt"/>
              </a:rPr>
              <a:t>El presente proyecto de investigación posee un enfoque de </a:t>
            </a:r>
            <a:r>
              <a:rPr lang="es" b="1">
                <a:ea typeface="+mn-lt"/>
                <a:cs typeface="+mn-lt"/>
              </a:rPr>
              <a:t>investigación tecnológica</a:t>
            </a:r>
            <a:r>
              <a:rPr lang="es">
                <a:ea typeface="+mn-lt"/>
                <a:cs typeface="+mn-lt"/>
              </a:rPr>
              <a:t>, debido a que se centra en la búsqueda y conocimiento útil para el desarrollo de la mano prostética, teniendo como finalidad transformar la realidad existente a través de este conocimiento práctico para el beneficio de las personas que padecen de una amputación de extremidad superior.</a:t>
            </a:r>
            <a:endParaRPr lang="es-MX"/>
          </a:p>
        </p:txBody>
      </p:sp>
    </p:spTree>
    <p:extLst>
      <p:ext uri="{BB962C8B-B14F-4D97-AF65-F5344CB8AC3E}">
        <p14:creationId xmlns:p14="http://schemas.microsoft.com/office/powerpoint/2010/main" val="3276684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17E0F4E-2549-C581-E247-DD3F23F03734}"/>
              </a:ext>
            </a:extLst>
          </p:cNvPr>
          <p:cNvSpPr>
            <a:spLocks noGrp="1"/>
          </p:cNvSpPr>
          <p:nvPr>
            <p:ph type="title"/>
          </p:nvPr>
        </p:nvSpPr>
        <p:spPr>
          <a:xfrm>
            <a:off x="5080216" y="1076324"/>
            <a:ext cx="6272784" cy="1535051"/>
          </a:xfrm>
        </p:spPr>
        <p:txBody>
          <a:bodyPr anchor="b">
            <a:normAutofit/>
          </a:bodyPr>
          <a:lstStyle/>
          <a:p>
            <a:r>
              <a:rPr lang="es-MX" sz="5200" dirty="0"/>
              <a:t>Estrategias de trabajo</a:t>
            </a:r>
          </a:p>
        </p:txBody>
      </p:sp>
      <p:pic>
        <p:nvPicPr>
          <p:cNvPr id="5" name="Picture 4" descr="Vista de gran angular de las reglas sobre un fondo blanco">
            <a:extLst>
              <a:ext uri="{FF2B5EF4-FFF2-40B4-BE49-F238E27FC236}">
                <a16:creationId xmlns:a16="http://schemas.microsoft.com/office/drawing/2014/main" id="{DC655AEE-6797-4EF9-F60D-F254873C7EDF}"/>
              </a:ext>
            </a:extLst>
          </p:cNvPr>
          <p:cNvPicPr>
            <a:picLocks noChangeAspect="1"/>
          </p:cNvPicPr>
          <p:nvPr/>
        </p:nvPicPr>
        <p:blipFill rotWithShape="1">
          <a:blip r:embed="rId2"/>
          <a:srcRect l="46031" r="10147" b="-10"/>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41035136-8CCE-FF72-8C94-905E0030C633}"/>
              </a:ext>
            </a:extLst>
          </p:cNvPr>
          <p:cNvSpPr>
            <a:spLocks noGrp="1"/>
          </p:cNvSpPr>
          <p:nvPr>
            <p:ph idx="1"/>
          </p:nvPr>
        </p:nvSpPr>
        <p:spPr>
          <a:xfrm>
            <a:off x="5080216" y="3351276"/>
            <a:ext cx="6272784" cy="2825686"/>
          </a:xfrm>
        </p:spPr>
        <p:txBody>
          <a:bodyPr vert="horz" lIns="91440" tIns="45720" rIns="91440" bIns="45720" rtlCol="0" anchor="t">
            <a:normAutofit/>
          </a:bodyPr>
          <a:lstStyle/>
          <a:p>
            <a:pPr marL="0" indent="0">
              <a:lnSpc>
                <a:spcPct val="100000"/>
              </a:lnSpc>
              <a:buNone/>
            </a:pPr>
            <a:r>
              <a:rPr lang="es-MX" sz="1800" b="1" dirty="0"/>
              <a:t>Escala de medición</a:t>
            </a:r>
            <a:endParaRPr lang="es-MX" sz="1800" dirty="0"/>
          </a:p>
          <a:p>
            <a:pPr>
              <a:lnSpc>
                <a:spcPct val="100000"/>
              </a:lnSpc>
            </a:pPr>
            <a:r>
              <a:rPr lang="es-MX" sz="1800" dirty="0">
                <a:ea typeface="+mn-lt"/>
                <a:cs typeface="+mn-lt"/>
              </a:rPr>
              <a:t>Se propone varios tipos de escalas en las variables dependiendo de la medición que se tenga que realizar, normalmente para este tipo de investigaciones tecnológicas se aplican escalas de </a:t>
            </a:r>
            <a:r>
              <a:rPr lang="es-MX" sz="1800" b="1" dirty="0">
                <a:ea typeface="+mn-lt"/>
                <a:cs typeface="+mn-lt"/>
              </a:rPr>
              <a:t>intervalo</a:t>
            </a:r>
            <a:r>
              <a:rPr lang="es-MX" sz="1800" dirty="0">
                <a:ea typeface="+mn-lt"/>
                <a:cs typeface="+mn-lt"/>
              </a:rPr>
              <a:t>, pero no se descarta otro tipo de escalas como la nominal (clases o categorías), ordinal (clases jerarquizadas) o de proporción (ausencia o no de una característica). </a:t>
            </a:r>
            <a:endParaRPr lang="es-MX" sz="1800" dirty="0"/>
          </a:p>
        </p:txBody>
      </p:sp>
    </p:spTree>
    <p:extLst>
      <p:ext uri="{BB962C8B-B14F-4D97-AF65-F5344CB8AC3E}">
        <p14:creationId xmlns:p14="http://schemas.microsoft.com/office/powerpoint/2010/main" val="9470039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14">
            <a:extLst>
              <a:ext uri="{FF2B5EF4-FFF2-40B4-BE49-F238E27FC236}">
                <a16:creationId xmlns:a16="http://schemas.microsoft.com/office/drawing/2014/main" id="{8D06CE56-3881-4ADA-8CEF-D18B02C24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7544"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Rectangle 16">
            <a:extLst>
              <a:ext uri="{FF2B5EF4-FFF2-40B4-BE49-F238E27FC236}">
                <a16:creationId xmlns:a16="http://schemas.microsoft.com/office/drawing/2014/main" id="{79F3C543-62EC-4433-9C93-A2CD8764E9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78652" y="4501201"/>
            <a:ext cx="11034696"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57" name="Rectangle 18">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FCFDF5D5-95C3-E273-70E6-04A0BD84773D}"/>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err="1"/>
              <a:t>Definición</a:t>
            </a:r>
            <a:r>
              <a:rPr lang="en-US" sz="4800"/>
              <a:t> de variables</a:t>
            </a:r>
          </a:p>
        </p:txBody>
      </p:sp>
      <p:sp>
        <p:nvSpPr>
          <p:cNvPr id="58" name="Rectangle 20">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Rectangle 22">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CuadroTexto 5">
            <a:extLst>
              <a:ext uri="{FF2B5EF4-FFF2-40B4-BE49-F238E27FC236}">
                <a16:creationId xmlns:a16="http://schemas.microsoft.com/office/drawing/2014/main" id="{2219E967-34E7-91F8-165C-1A23DD11FCF1}"/>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s-MX"/>
          </a:p>
        </p:txBody>
      </p:sp>
      <p:graphicFrame>
        <p:nvGraphicFramePr>
          <p:cNvPr id="10" name="Tabla 9">
            <a:extLst>
              <a:ext uri="{FF2B5EF4-FFF2-40B4-BE49-F238E27FC236}">
                <a16:creationId xmlns:a16="http://schemas.microsoft.com/office/drawing/2014/main" id="{154C3CE8-B8E6-8516-861A-DB79275A20AF}"/>
              </a:ext>
            </a:extLst>
          </p:cNvPr>
          <p:cNvGraphicFramePr>
            <a:graphicFrameLocks noGrp="1"/>
          </p:cNvGraphicFramePr>
          <p:nvPr>
            <p:extLst>
              <p:ext uri="{D42A27DB-BD31-4B8C-83A1-F6EECF244321}">
                <p14:modId xmlns:p14="http://schemas.microsoft.com/office/powerpoint/2010/main" val="2877628239"/>
              </p:ext>
            </p:extLst>
          </p:nvPr>
        </p:nvGraphicFramePr>
        <p:xfrm>
          <a:off x="4864608" y="690358"/>
          <a:ext cx="6846365" cy="5326033"/>
        </p:xfrm>
        <a:graphic>
          <a:graphicData uri="http://schemas.openxmlformats.org/drawingml/2006/table">
            <a:tbl>
              <a:tblPr firstRow="1" bandRow="1">
                <a:noFill/>
                <a:tableStyleId>{5C22544A-7EE6-4342-B048-85BDC9FD1C3A}</a:tableStyleId>
              </a:tblPr>
              <a:tblGrid>
                <a:gridCol w="1202543">
                  <a:extLst>
                    <a:ext uri="{9D8B030D-6E8A-4147-A177-3AD203B41FA5}">
                      <a16:colId xmlns:a16="http://schemas.microsoft.com/office/drawing/2014/main" val="1886484275"/>
                    </a:ext>
                  </a:extLst>
                </a:gridCol>
                <a:gridCol w="2886394">
                  <a:extLst>
                    <a:ext uri="{9D8B030D-6E8A-4147-A177-3AD203B41FA5}">
                      <a16:colId xmlns:a16="http://schemas.microsoft.com/office/drawing/2014/main" val="4137495273"/>
                    </a:ext>
                  </a:extLst>
                </a:gridCol>
                <a:gridCol w="2757428">
                  <a:extLst>
                    <a:ext uri="{9D8B030D-6E8A-4147-A177-3AD203B41FA5}">
                      <a16:colId xmlns:a16="http://schemas.microsoft.com/office/drawing/2014/main" val="485022866"/>
                    </a:ext>
                  </a:extLst>
                </a:gridCol>
              </a:tblGrid>
              <a:tr h="308350">
                <a:tc>
                  <a:txBody>
                    <a:bodyPr/>
                    <a:lstStyle/>
                    <a:p>
                      <a:pPr algn="just" fontAlgn="base"/>
                      <a:r>
                        <a:rPr lang="es-MX" sz="900" b="1" cap="all" spc="60" dirty="0">
                          <a:solidFill>
                            <a:schemeClr val="tx1"/>
                          </a:solidFill>
                          <a:effectLst/>
                        </a:rPr>
                        <a:t>Variable​</a:t>
                      </a:r>
                    </a:p>
                  </a:txBody>
                  <a:tcPr marL="70079" marR="70079" marT="70079" marB="70079" anchor="b">
                    <a:lnL w="12700" cmpd="sng">
                      <a:noFill/>
                    </a:lnL>
                    <a:lnR w="12700" cmpd="sng">
                      <a:noFill/>
                    </a:lnR>
                    <a:lnT w="12700" cmpd="sng">
                      <a:noFill/>
                    </a:lnT>
                    <a:lnB w="38100" cmpd="sng">
                      <a:noFill/>
                    </a:lnB>
                    <a:noFill/>
                  </a:tcPr>
                </a:tc>
                <a:tc>
                  <a:txBody>
                    <a:bodyPr/>
                    <a:lstStyle/>
                    <a:p>
                      <a:pPr algn="just" fontAlgn="base"/>
                      <a:r>
                        <a:rPr lang="es-ES" sz="900" b="1" cap="all" spc="60" dirty="0">
                          <a:solidFill>
                            <a:schemeClr val="tx1"/>
                          </a:solidFill>
                          <a:effectLst/>
                        </a:rPr>
                        <a:t>Conceptual​ (¿Qué significa?)</a:t>
                      </a:r>
                    </a:p>
                  </a:txBody>
                  <a:tcPr marL="70079" marR="70079" marT="70079" marB="70079" anchor="b">
                    <a:lnL w="12700" cmpd="sng">
                      <a:noFill/>
                    </a:lnL>
                    <a:lnR w="12700" cmpd="sng">
                      <a:noFill/>
                    </a:lnR>
                    <a:lnT w="12700" cmpd="sng">
                      <a:noFill/>
                    </a:lnT>
                    <a:lnB w="38100" cmpd="sng">
                      <a:noFill/>
                    </a:lnB>
                    <a:noFill/>
                  </a:tcPr>
                </a:tc>
                <a:tc>
                  <a:txBody>
                    <a:bodyPr/>
                    <a:lstStyle/>
                    <a:p>
                      <a:pPr algn="just" fontAlgn="base"/>
                      <a:r>
                        <a:rPr lang="es-ES" sz="900" b="1" cap="all" spc="60" dirty="0">
                          <a:solidFill>
                            <a:schemeClr val="tx1"/>
                          </a:solidFill>
                          <a:effectLst/>
                        </a:rPr>
                        <a:t>Operacional ​(¿para que?)</a:t>
                      </a:r>
                    </a:p>
                  </a:txBody>
                  <a:tcPr marL="70079" marR="70079" marT="70079" marB="70079" anchor="b">
                    <a:lnL w="12700" cmpd="sng">
                      <a:noFill/>
                    </a:lnL>
                    <a:lnR w="12700" cmpd="sng">
                      <a:noFill/>
                    </a:lnR>
                    <a:lnT w="12700" cmpd="sng">
                      <a:noFill/>
                    </a:lnT>
                    <a:lnB w="38100" cmpd="sng">
                      <a:noFill/>
                    </a:lnB>
                    <a:noFill/>
                  </a:tcPr>
                </a:tc>
                <a:extLst>
                  <a:ext uri="{0D108BD9-81ED-4DB2-BD59-A6C34878D82A}">
                    <a16:rowId xmlns:a16="http://schemas.microsoft.com/office/drawing/2014/main" val="4095723922"/>
                  </a:ext>
                </a:extLst>
              </a:tr>
              <a:tr h="880664">
                <a:tc>
                  <a:txBody>
                    <a:bodyPr/>
                    <a:lstStyle/>
                    <a:p>
                      <a:pPr algn="just" fontAlgn="base"/>
                      <a:r>
                        <a:rPr lang="es-MX" sz="1200" cap="none" spc="0" dirty="0">
                          <a:solidFill>
                            <a:schemeClr val="tx1"/>
                          </a:solidFill>
                          <a:effectLst/>
                        </a:rPr>
                        <a:t>Costo​</a:t>
                      </a:r>
                      <a:endParaRPr lang="es-MX" sz="1200" b="1" cap="none" spc="0" dirty="0">
                        <a:solidFill>
                          <a:schemeClr val="tx1"/>
                        </a:solidFill>
                        <a:effectLst/>
                      </a:endParaRPr>
                    </a:p>
                  </a:txBody>
                  <a:tcPr marL="70079" marR="70079" marT="35040" marB="70079">
                    <a:lnL w="12700" cap="flat" cmpd="sng" algn="ctr">
                      <a:noFill/>
                      <a:prstDash val="solid"/>
                    </a:lnL>
                    <a:lnR w="12700" cmpd="sng">
                      <a:noFill/>
                      <a:prstDash val="solid"/>
                    </a:lnR>
                    <a:lnT w="38100" cmpd="sng">
                      <a:noFill/>
                    </a:lnT>
                    <a:lnB w="12700" cmpd="sng">
                      <a:noFill/>
                      <a:prstDash val="solid"/>
                    </a:lnB>
                    <a:noFill/>
                  </a:tcPr>
                </a:tc>
                <a:tc>
                  <a:txBody>
                    <a:bodyPr/>
                    <a:lstStyle/>
                    <a:p>
                      <a:pPr algn="just" fontAlgn="base"/>
                      <a:r>
                        <a:rPr lang="es-MX" sz="1200" cap="none" spc="0" dirty="0">
                          <a:solidFill>
                            <a:schemeClr val="tx1"/>
                          </a:solidFill>
                          <a:effectLst/>
                        </a:rPr>
                        <a:t>Se define como el equivalente monetario de los bienes o servicios consumidos en el proceso de producción.​</a:t>
                      </a:r>
                    </a:p>
                  </a:txBody>
                  <a:tcPr marL="70079" marR="70079" marT="35040" marB="70079">
                    <a:lnL w="12700" cmpd="sng">
                      <a:noFill/>
                      <a:prstDash val="solid"/>
                    </a:lnL>
                    <a:lnR w="12700" cmpd="sng">
                      <a:noFill/>
                      <a:prstDash val="solid"/>
                    </a:lnR>
                    <a:lnT w="38100" cmpd="sng">
                      <a:noFill/>
                    </a:lnT>
                    <a:lnB w="12700" cmpd="sng">
                      <a:noFill/>
                      <a:prstDash val="solid"/>
                    </a:lnB>
                    <a:noFill/>
                  </a:tcPr>
                </a:tc>
                <a:tc>
                  <a:txBody>
                    <a:bodyPr/>
                    <a:lstStyle/>
                    <a:p>
                      <a:pPr algn="just" fontAlgn="base"/>
                      <a:r>
                        <a:rPr lang="es-MX" sz="1200" cap="none" spc="0" dirty="0">
                          <a:solidFill>
                            <a:schemeClr val="tx1"/>
                          </a:solidFill>
                          <a:effectLst/>
                        </a:rPr>
                        <a:t>Para medir la factibilidad económica del proyecto y su objetivo de ser de bajo costo.​</a:t>
                      </a:r>
                    </a:p>
                  </a:txBody>
                  <a:tcPr marL="70079" marR="70079" marT="35040" marB="70079">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834623941"/>
                  </a:ext>
                </a:extLst>
              </a:tr>
              <a:tr h="1441299">
                <a:tc>
                  <a:txBody>
                    <a:bodyPr/>
                    <a:lstStyle/>
                    <a:p>
                      <a:pPr algn="just" fontAlgn="base"/>
                      <a:r>
                        <a:rPr lang="es-MX" sz="1200" cap="none" spc="0" dirty="0">
                          <a:solidFill>
                            <a:schemeClr val="tx1"/>
                          </a:solidFill>
                          <a:effectLst/>
                        </a:rPr>
                        <a:t>Funcionalidad​</a:t>
                      </a:r>
                      <a:endParaRPr lang="es-MX" sz="1200" b="1" cap="none" spc="0" dirty="0">
                        <a:solidFill>
                          <a:schemeClr val="tx1"/>
                        </a:solidFill>
                        <a:effectLst/>
                      </a:endParaRP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just" fontAlgn="base"/>
                      <a:r>
                        <a:rPr lang="es-MX" sz="1200" cap="none" spc="0" dirty="0">
                          <a:solidFill>
                            <a:schemeClr val="tx1"/>
                          </a:solidFill>
                          <a:effectLst/>
                        </a:rPr>
                        <a:t>Se considera como "la facultad presente en una persona para realizar las actividades de la vida diaria sin necesidad de supervisión, dirección o asistencia, es decir, la capacidad de ejecutar tareas y desempeñar roles sociales​</a:t>
                      </a: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just" fontAlgn="base"/>
                      <a:r>
                        <a:rPr lang="es-MX" sz="1200" cap="none" spc="0" dirty="0">
                          <a:solidFill>
                            <a:schemeClr val="tx1"/>
                          </a:solidFill>
                          <a:effectLst/>
                        </a:rPr>
                        <a:t>Para medir el nivel de libertad física aporta a los pacientes con nuestra prótesis.​</a:t>
                      </a: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1910861210"/>
                  </a:ext>
                </a:extLst>
              </a:tr>
              <a:tr h="1628177">
                <a:tc>
                  <a:txBody>
                    <a:bodyPr/>
                    <a:lstStyle/>
                    <a:p>
                      <a:pPr algn="just" fontAlgn="base"/>
                      <a:r>
                        <a:rPr lang="es-MX" sz="1200" cap="none" spc="0" dirty="0">
                          <a:solidFill>
                            <a:schemeClr val="tx1"/>
                          </a:solidFill>
                          <a:effectLst/>
                        </a:rPr>
                        <a:t>Precisión de la Red neuronal​</a:t>
                      </a:r>
                      <a:endParaRPr lang="es-MX" sz="1200" b="1" cap="none" spc="0" dirty="0">
                        <a:solidFill>
                          <a:schemeClr val="tx1"/>
                        </a:solidFill>
                        <a:effectLst/>
                      </a:endParaRPr>
                    </a:p>
                  </a:txBody>
                  <a:tcPr marL="70079" marR="70079" marT="35040" marB="70079">
                    <a:lnL w="12700" cap="flat" cmpd="sng" algn="ctr">
                      <a:noFill/>
                      <a:prstDash val="solid"/>
                    </a:lnL>
                    <a:lnR w="12700" cmpd="sng">
                      <a:noFill/>
                      <a:prstDash val="solid"/>
                    </a:lnR>
                    <a:lnT w="12700" cmpd="sng">
                      <a:noFill/>
                      <a:prstDash val="solid"/>
                    </a:lnT>
                    <a:lnB w="12700" cmpd="sng">
                      <a:noFill/>
                      <a:prstDash val="solid"/>
                    </a:lnB>
                    <a:noFill/>
                  </a:tcPr>
                </a:tc>
                <a:tc>
                  <a:txBody>
                    <a:bodyPr/>
                    <a:lstStyle/>
                    <a:p>
                      <a:pPr algn="just" fontAlgn="base"/>
                      <a:r>
                        <a:rPr lang="es-MX" sz="1200" cap="none" spc="0" dirty="0">
                          <a:solidFill>
                            <a:schemeClr val="tx1"/>
                          </a:solidFill>
                          <a:effectLst/>
                        </a:rPr>
                        <a:t>Una red neuronal es un sistema compuesto de muchos elementos procesadores simples operando en paralelo, cuya función es determinada por la estructura de la red, fuerza en las conexiones y el procesamiento realizado por los elementos computacionales en los nodos." ​</a:t>
                      </a:r>
                    </a:p>
                  </a:txBody>
                  <a:tcPr marL="70079" marR="70079" marT="35040" marB="70079">
                    <a:lnL w="12700" cmpd="sng">
                      <a:noFill/>
                      <a:prstDash val="solid"/>
                    </a:lnL>
                    <a:lnR w="12700" cmpd="sng">
                      <a:noFill/>
                      <a:prstDash val="solid"/>
                    </a:lnR>
                    <a:lnT w="12700" cmpd="sng">
                      <a:noFill/>
                      <a:prstDash val="solid"/>
                    </a:lnT>
                    <a:lnB w="12700" cmpd="sng">
                      <a:noFill/>
                      <a:prstDash val="solid"/>
                    </a:lnB>
                    <a:noFill/>
                  </a:tcPr>
                </a:tc>
                <a:tc>
                  <a:txBody>
                    <a:bodyPr/>
                    <a:lstStyle/>
                    <a:p>
                      <a:pPr algn="just" fontAlgn="base"/>
                      <a:r>
                        <a:rPr lang="es-MX" sz="1200" cap="none" spc="0" dirty="0">
                          <a:solidFill>
                            <a:schemeClr val="tx1"/>
                          </a:solidFill>
                          <a:effectLst/>
                        </a:rPr>
                        <a:t>Para medir nivel de </a:t>
                      </a:r>
                      <a:r>
                        <a:rPr lang="es-MX" sz="1200" cap="none" spc="0" dirty="0" err="1">
                          <a:solidFill>
                            <a:schemeClr val="tx1"/>
                          </a:solidFill>
                          <a:effectLst/>
                        </a:rPr>
                        <a:t>presición</a:t>
                      </a:r>
                      <a:r>
                        <a:rPr lang="es-MX" sz="1200" cap="none" spc="0" dirty="0">
                          <a:solidFill>
                            <a:schemeClr val="tx1"/>
                          </a:solidFill>
                          <a:effectLst/>
                        </a:rPr>
                        <a:t> de la red neuronal implementada.​</a:t>
                      </a:r>
                    </a:p>
                  </a:txBody>
                  <a:tcPr marL="70079" marR="70079" marT="35040" marB="70079">
                    <a:lnL w="12700" cmpd="sng">
                      <a:noFill/>
                      <a:prstDash val="solid"/>
                    </a:lnL>
                    <a:lnR w="12700" cmpd="sng">
                      <a:noFill/>
                      <a:prstDash val="solid"/>
                    </a:lnR>
                    <a:lnT w="12700" cmpd="sng">
                      <a:noFill/>
                      <a:prstDash val="solid"/>
                    </a:lnT>
                    <a:lnB w="12700" cmpd="sng">
                      <a:noFill/>
                      <a:prstDash val="solid"/>
                    </a:lnB>
                    <a:noFill/>
                  </a:tcPr>
                </a:tc>
                <a:extLst>
                  <a:ext uri="{0D108BD9-81ED-4DB2-BD59-A6C34878D82A}">
                    <a16:rowId xmlns:a16="http://schemas.microsoft.com/office/drawing/2014/main" val="2870275940"/>
                  </a:ext>
                </a:extLst>
              </a:tr>
              <a:tr h="1067543">
                <a:tc>
                  <a:txBody>
                    <a:bodyPr/>
                    <a:lstStyle/>
                    <a:p>
                      <a:pPr algn="just" fontAlgn="base"/>
                      <a:r>
                        <a:rPr lang="es-MX" sz="1200" cap="none" spc="0" dirty="0">
                          <a:solidFill>
                            <a:schemeClr val="tx1"/>
                          </a:solidFill>
                          <a:effectLst/>
                        </a:rPr>
                        <a:t>Comodidad​</a:t>
                      </a:r>
                      <a:endParaRPr lang="es-MX" sz="1200" b="1" cap="none" spc="0" dirty="0">
                        <a:solidFill>
                          <a:schemeClr val="tx1"/>
                        </a:solidFill>
                        <a:effectLst/>
                      </a:endParaRP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just" fontAlgn="base"/>
                      <a:r>
                        <a:rPr lang="es-MX" sz="1200" cap="none" spc="0" dirty="0">
                          <a:solidFill>
                            <a:schemeClr val="tx1"/>
                          </a:solidFill>
                          <a:effectLst/>
                        </a:rPr>
                        <a:t>Según la RAE es una cosa (normalmente material) que hace la vida más fácil, hace sentirse cómodo o facilita la estancia en un lugar o la realización de ciertas tareas​</a:t>
                      </a: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tc>
                  <a:txBody>
                    <a:bodyPr/>
                    <a:lstStyle/>
                    <a:p>
                      <a:pPr algn="just" fontAlgn="base"/>
                      <a:r>
                        <a:rPr lang="es-MX" sz="1200" cap="none" spc="0" dirty="0">
                          <a:solidFill>
                            <a:schemeClr val="tx1"/>
                          </a:solidFill>
                          <a:effectLst/>
                        </a:rPr>
                        <a:t>Medición resultante de reactivos forma de encuesta al paciente final de su nivel de comodidad con la prótesis.​</a:t>
                      </a:r>
                    </a:p>
                  </a:txBody>
                  <a:tcPr marL="70079" marR="70079" marT="35040" marB="70079">
                    <a:lnL w="12700" cmpd="sng">
                      <a:noFill/>
                      <a:prstDash val="solid"/>
                    </a:lnL>
                    <a:lnR w="12700" cmpd="sng">
                      <a:noFill/>
                      <a:prstDash val="solid"/>
                    </a:lnR>
                    <a:lnT w="12700" cmpd="sng">
                      <a:noFill/>
                      <a:prstDash val="solid"/>
                    </a:lnT>
                    <a:lnB w="12700" cmpd="sng">
                      <a:noFill/>
                      <a:prstDash val="solid"/>
                    </a:lnB>
                    <a:solidFill>
                      <a:schemeClr val="bg1">
                        <a:lumMod val="95000"/>
                      </a:schemeClr>
                    </a:solidFill>
                  </a:tcPr>
                </a:tc>
                <a:extLst>
                  <a:ext uri="{0D108BD9-81ED-4DB2-BD59-A6C34878D82A}">
                    <a16:rowId xmlns:a16="http://schemas.microsoft.com/office/drawing/2014/main" val="2719183203"/>
                  </a:ext>
                </a:extLst>
              </a:tr>
            </a:tbl>
          </a:graphicData>
        </a:graphic>
      </p:graphicFrame>
    </p:spTree>
    <p:extLst>
      <p:ext uri="{BB962C8B-B14F-4D97-AF65-F5344CB8AC3E}">
        <p14:creationId xmlns:p14="http://schemas.microsoft.com/office/powerpoint/2010/main" val="3090749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380AD67-C5CA-4918-B4BB-C359BB03E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BE173ED-A7A8-02EB-FD72-B62BFD81A2BF}"/>
              </a:ext>
            </a:extLst>
          </p:cNvPr>
          <p:cNvSpPr>
            <a:spLocks noGrp="1"/>
          </p:cNvSpPr>
          <p:nvPr>
            <p:ph type="title"/>
          </p:nvPr>
        </p:nvSpPr>
        <p:spPr>
          <a:xfrm>
            <a:off x="5080216" y="1076324"/>
            <a:ext cx="6272784" cy="1535051"/>
          </a:xfrm>
        </p:spPr>
        <p:txBody>
          <a:bodyPr anchor="b">
            <a:normAutofit/>
          </a:bodyPr>
          <a:lstStyle/>
          <a:p>
            <a:r>
              <a:rPr lang="es-MX" sz="4400"/>
              <a:t>Método de recolección de datos</a:t>
            </a:r>
          </a:p>
        </p:txBody>
      </p:sp>
      <p:pic>
        <p:nvPicPr>
          <p:cNvPr id="5" name="Picture 4" descr="Pila de archivos">
            <a:extLst>
              <a:ext uri="{FF2B5EF4-FFF2-40B4-BE49-F238E27FC236}">
                <a16:creationId xmlns:a16="http://schemas.microsoft.com/office/drawing/2014/main" id="{BCC9304C-C68C-078E-47D6-818A89711A2C}"/>
              </a:ext>
            </a:extLst>
          </p:cNvPr>
          <p:cNvPicPr>
            <a:picLocks noChangeAspect="1"/>
          </p:cNvPicPr>
          <p:nvPr/>
        </p:nvPicPr>
        <p:blipFill rotWithShape="1">
          <a:blip r:embed="rId2"/>
          <a:srcRect l="29060" r="27092" b="4"/>
          <a:stretch/>
        </p:blipFill>
        <p:spPr>
          <a:xfrm>
            <a:off x="20" y="10"/>
            <a:ext cx="4505305" cy="6857990"/>
          </a:xfrm>
          <a:prstGeom prst="rect">
            <a:avLst/>
          </a:prstGeom>
        </p:spPr>
      </p:pic>
      <p:sp>
        <p:nvSpPr>
          <p:cNvPr id="11" name="!!accent">
            <a:extLst>
              <a:ext uri="{FF2B5EF4-FFF2-40B4-BE49-F238E27FC236}">
                <a16:creationId xmlns:a16="http://schemas.microsoft.com/office/drawing/2014/main" id="{EABAD4DA-87BA-4F70-9EF0-45C6BCF17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15128D9-2797-47FA-B6FE-EC24E6B84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contenido 2">
            <a:extLst>
              <a:ext uri="{FF2B5EF4-FFF2-40B4-BE49-F238E27FC236}">
                <a16:creationId xmlns:a16="http://schemas.microsoft.com/office/drawing/2014/main" id="{CB448122-65AD-5334-D914-32B9500F6742}"/>
              </a:ext>
            </a:extLst>
          </p:cNvPr>
          <p:cNvSpPr>
            <a:spLocks noGrp="1"/>
          </p:cNvSpPr>
          <p:nvPr>
            <p:ph idx="1"/>
          </p:nvPr>
        </p:nvSpPr>
        <p:spPr>
          <a:xfrm>
            <a:off x="5080216" y="3351276"/>
            <a:ext cx="6272784" cy="2825686"/>
          </a:xfrm>
        </p:spPr>
        <p:txBody>
          <a:bodyPr vert="horz" lIns="91440" tIns="45720" rIns="91440" bIns="45720" rtlCol="0" anchor="t">
            <a:normAutofit/>
          </a:bodyPr>
          <a:lstStyle/>
          <a:p>
            <a:pPr marL="0" indent="0" algn="just">
              <a:lnSpc>
                <a:spcPct val="100000"/>
              </a:lnSpc>
              <a:buNone/>
            </a:pPr>
            <a:r>
              <a:rPr lang="es" sz="1500" dirty="0"/>
              <a:t>Recolectar</a:t>
            </a:r>
            <a:r>
              <a:rPr lang="es" sz="1500" dirty="0">
                <a:ea typeface="+mn-lt"/>
                <a:cs typeface="+mn-lt"/>
              </a:rPr>
              <a:t> datos manual, donde un</a:t>
            </a:r>
            <a:r>
              <a:rPr lang="es-MX" sz="1500" dirty="0">
                <a:ea typeface="+mn-lt"/>
                <a:cs typeface="+mn-lt"/>
              </a:rPr>
              <a:t>a aplicación se encarga de abrir o crear un archivo con formato .CSV para guardar todos los datos que vaya recibiendo vía comunicación serial.</a:t>
            </a:r>
            <a:r>
              <a:rPr lang="es" sz="1500" dirty="0">
                <a:ea typeface="+mn-lt"/>
                <a:cs typeface="+mn-lt"/>
              </a:rPr>
              <a:t> Se atarán electrodos a un sujeto de prueba, el cual hará movimientos distintivos de sus dedos durante cada cierto intervalo de tiempo. </a:t>
            </a:r>
            <a:endParaRPr lang="en-US" sz="1500" dirty="0"/>
          </a:p>
          <a:p>
            <a:pPr marL="0" indent="0" algn="just">
              <a:lnSpc>
                <a:spcPct val="100000"/>
              </a:lnSpc>
              <a:buNone/>
            </a:pPr>
            <a:r>
              <a:rPr lang="es" sz="1500" dirty="0">
                <a:ea typeface="+mn-lt"/>
                <a:cs typeface="+mn-lt"/>
              </a:rPr>
              <a:t>A los valores obtenidos de los sensores, se relacionarán con su respectiva respuesta o movimiento real de su mano al momento de realizar la captura de datos para posteriormente usarlo como fuente de entrenamiento para la red neuronal.</a:t>
            </a:r>
            <a:endParaRPr lang="es" sz="1500" dirty="0"/>
          </a:p>
        </p:txBody>
      </p:sp>
    </p:spTree>
    <p:extLst>
      <p:ext uri="{BB962C8B-B14F-4D97-AF65-F5344CB8AC3E}">
        <p14:creationId xmlns:p14="http://schemas.microsoft.com/office/powerpoint/2010/main" val="2289900551"/>
      </p:ext>
    </p:extLst>
  </p:cSld>
  <p:clrMapOvr>
    <a:masterClrMapping/>
  </p:clrMapOvr>
</p:sld>
</file>

<file path=ppt/theme/theme1.xml><?xml version="1.0" encoding="utf-8"?>
<a:theme xmlns:a="http://schemas.openxmlformats.org/drawingml/2006/main" name="AccentBoxVTI">
  <a:themeElements>
    <a:clrScheme name="AnalogousFromDarkSeedLeftStep">
      <a:dk1>
        <a:srgbClr val="000000"/>
      </a:dk1>
      <a:lt1>
        <a:srgbClr val="FFFFFF"/>
      </a:lt1>
      <a:dk2>
        <a:srgbClr val="1C2732"/>
      </a:dk2>
      <a:lt2>
        <a:srgbClr val="F0F3F1"/>
      </a:lt2>
      <a:accent1>
        <a:srgbClr val="C34DB3"/>
      </a:accent1>
      <a:accent2>
        <a:srgbClr val="913BB1"/>
      </a:accent2>
      <a:accent3>
        <a:srgbClr val="714DC3"/>
      </a:accent3>
      <a:accent4>
        <a:srgbClr val="3D4AB2"/>
      </a:accent4>
      <a:accent5>
        <a:srgbClr val="4D8BC3"/>
      </a:accent5>
      <a:accent6>
        <a:srgbClr val="3BABB1"/>
      </a:accent6>
      <a:hlink>
        <a:srgbClr val="3F6DBF"/>
      </a:hlink>
      <a:folHlink>
        <a:srgbClr val="7F7F7F"/>
      </a:folHlink>
    </a:clrScheme>
    <a:fontScheme name="Avenir">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ccentBoxVTI" id="{9F778A78-DC9A-453A-A82D-A75CAD503E15}" vid="{EA961113-7CC4-4569-8A6A-7BC2C1E2F401}"/>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AccentBoxVTI</vt:lpstr>
      <vt:lpstr>Diseño y producción de una mano prostética con movimiento independiente de extremidades mediante inteligencia artificial. </vt:lpstr>
      <vt:lpstr>Planteamiento del Problema</vt:lpstr>
      <vt:lpstr>Objetivo general</vt:lpstr>
      <vt:lpstr>Hipótesis</vt:lpstr>
      <vt:lpstr>Metodología</vt:lpstr>
      <vt:lpstr>Tipo de estudio</vt:lpstr>
      <vt:lpstr>Estrategias de trabajo</vt:lpstr>
      <vt:lpstr>Definición de variables</vt:lpstr>
      <vt:lpstr>Método de recolección de datos</vt:lpstr>
      <vt:lpstr>Formulación y difusión de resultados. </vt:lpstr>
      <vt:lpstr>Resultados (Modelo 3D)</vt:lpstr>
      <vt:lpstr>Resultados (Recolector de datos)</vt:lpstr>
      <vt:lpstr>Resultados (Librería de Inteligencia Artificial)</vt:lpstr>
      <vt:lpstr>Presupuesto</vt:lpstr>
      <vt:lpstr>Presupuesto</vt:lpstr>
      <vt:lpstr>Conclusiones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34</cp:revision>
  <dcterms:created xsi:type="dcterms:W3CDTF">2022-06-01T04:48:30Z</dcterms:created>
  <dcterms:modified xsi:type="dcterms:W3CDTF">2022-06-03T02:02:15Z</dcterms:modified>
</cp:coreProperties>
</file>